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6213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365760" cy="685800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1371600"/>
            <a:ext cx="10058400" cy="457200"/>
          </a:xfrm>
          <a:prstGeom prst="rect">
            <a:avLst/>
          </a:prstGeom>
          <a:noFill/>
        </p:spPr>
        <p:txBody>
          <a:bodyPr wrap="square" lIns="0" rIns="0" tIns="0" bIns="0" anchor="t">
            <a:spAutoFit/>
          </a:bodyPr>
          <a:lstStyle/>
          <a:p>
            <a:pPr algn="l"/>
            <a:r>
              <a:rPr sz="1400" b="1" i="0">
                <a:solidFill>
                  <a:srgbClr val="C0432B"/>
                </a:solidFill>
                <a:latin typeface="Calibri"/>
              </a:rPr>
              <a:t>THE PULL UP MOVEMENT</a:t>
            </a:r>
          </a:p>
        </p:txBody>
      </p:sp>
      <p:sp>
        <p:nvSpPr>
          <p:cNvPr id="5" name="TextBox 4"/>
          <p:cNvSpPr txBox="1"/>
          <p:nvPr/>
        </p:nvSpPr>
        <p:spPr>
          <a:xfrm>
            <a:off x="914400" y="1920240"/>
            <a:ext cx="10058400" cy="1371600"/>
          </a:xfrm>
          <a:prstGeom prst="rect">
            <a:avLst/>
          </a:prstGeom>
          <a:noFill/>
        </p:spPr>
        <p:txBody>
          <a:bodyPr wrap="square" lIns="0" rIns="0" tIns="0" bIns="0" anchor="t">
            <a:spAutoFit/>
          </a:bodyPr>
          <a:lstStyle/>
          <a:p>
            <a:pPr algn="l">
              <a:lnSpc>
                <a:spcPct val="100000"/>
              </a:lnSpc>
            </a:pPr>
            <a:r>
              <a:rPr sz="6400" b="1" i="0">
                <a:solidFill>
                  <a:srgbClr val="FFFFFF"/>
                </a:solidFill>
                <a:latin typeface="Calibri"/>
              </a:rPr>
              <a:t>The Coach Kickoff</a:t>
            </a:r>
          </a:p>
        </p:txBody>
      </p:sp>
      <p:sp>
        <p:nvSpPr>
          <p:cNvPr id="6" name="TextBox 5"/>
          <p:cNvSpPr txBox="1"/>
          <p:nvPr/>
        </p:nvSpPr>
        <p:spPr>
          <a:xfrm>
            <a:off x="914400" y="3566160"/>
            <a:ext cx="10058400" cy="640080"/>
          </a:xfrm>
          <a:prstGeom prst="rect">
            <a:avLst/>
          </a:prstGeom>
          <a:noFill/>
        </p:spPr>
        <p:txBody>
          <a:bodyPr wrap="square" lIns="0" rIns="0" tIns="0" bIns="0" anchor="t">
            <a:spAutoFit/>
          </a:bodyPr>
          <a:lstStyle/>
          <a:p>
            <a:pPr algn="l"/>
            <a:r>
              <a:rPr sz="2200" b="0" i="1">
                <a:solidFill>
                  <a:srgbClr val="FFE3C0"/>
                </a:solidFill>
                <a:latin typeface="Calibri"/>
              </a:rPr>
              <a:t>You were chosen because your Squad needs you.</a:t>
            </a:r>
          </a:p>
        </p:txBody>
      </p:sp>
      <p:sp>
        <p:nvSpPr>
          <p:cNvPr id="7" name="Rectangle 6"/>
          <p:cNvSpPr/>
          <p:nvPr/>
        </p:nvSpPr>
        <p:spPr>
          <a:xfrm>
            <a:off x="914400" y="4480560"/>
            <a:ext cx="2286000" cy="4572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4709160"/>
            <a:ext cx="10058400" cy="365760"/>
          </a:xfrm>
          <a:prstGeom prst="rect">
            <a:avLst/>
          </a:prstGeom>
          <a:noFill/>
        </p:spPr>
        <p:txBody>
          <a:bodyPr wrap="square" lIns="0" rIns="0" tIns="0" bIns="0" anchor="t">
            <a:spAutoFit/>
          </a:bodyPr>
          <a:lstStyle/>
          <a:p>
            <a:pPr algn="l"/>
            <a:r>
              <a:rPr sz="1300" b="1" i="0">
                <a:solidFill>
                  <a:srgbClr val="FFE3C0"/>
                </a:solidFill>
                <a:latin typeface="Calibri"/>
              </a:rPr>
              <a:t>SELWYN DAVIS  ·  SERVANT CHURCH  ·  CHARLOTTE</a:t>
            </a:r>
          </a:p>
        </p:txBody>
      </p:sp>
      <p:sp>
        <p:nvSpPr>
          <p:cNvPr id="9" name="TextBox 8"/>
          <p:cNvSpPr txBox="1"/>
          <p:nvPr/>
        </p:nvSpPr>
        <p:spPr>
          <a:xfrm>
            <a:off x="914400" y="6217920"/>
            <a:ext cx="10058400" cy="365760"/>
          </a:xfrm>
          <a:prstGeom prst="rect">
            <a:avLst/>
          </a:prstGeom>
          <a:noFill/>
        </p:spPr>
        <p:txBody>
          <a:bodyPr wrap="square" lIns="0" rIns="0" tIns="0" bIns="0" anchor="t">
            <a:spAutoFit/>
          </a:bodyPr>
          <a:lstStyle/>
          <a:p>
            <a:pPr algn="l"/>
            <a:r>
              <a:rPr sz="1200" b="0" i="1">
                <a:solidFill>
                  <a:srgbClr val="FFE3C0"/>
                </a:solidFill>
                <a:latin typeface="Calibri"/>
              </a:rPr>
              <a:t>90 minutes together. One campaign ahead.</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10  ·  WEEK 1 HUDDLE</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The First Huddle — 30 minutes.</a:t>
            </a:r>
          </a:p>
        </p:txBody>
      </p:sp>
      <p:sp>
        <p:nvSpPr>
          <p:cNvPr id="5" name="Rounded Rectangle 4"/>
          <p:cNvSpPr/>
          <p:nvPr/>
        </p:nvSpPr>
        <p:spPr>
          <a:xfrm>
            <a:off x="640080" y="1828800"/>
            <a:ext cx="1280160" cy="914400"/>
          </a:xfrm>
          <a:prstGeom prst="roundRect">
            <a:avLst>
              <a:gd name="adj" fmla="val 10000"/>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828800"/>
            <a:ext cx="1280160" cy="914400"/>
          </a:xfrm>
          <a:prstGeom prst="rect">
            <a:avLst/>
          </a:prstGeom>
          <a:noFill/>
        </p:spPr>
        <p:txBody>
          <a:bodyPr wrap="square" lIns="0" rIns="0" tIns="0" bIns="0" anchor="ctr">
            <a:spAutoFit/>
          </a:bodyPr>
          <a:lstStyle/>
          <a:p>
            <a:pPr algn="ctr"/>
            <a:r>
              <a:rPr sz="1600" b="1" i="0">
                <a:solidFill>
                  <a:srgbClr val="FFFFFF"/>
                </a:solidFill>
                <a:latin typeface="Calibri"/>
              </a:rPr>
              <a:t>5 min</a:t>
            </a:r>
          </a:p>
        </p:txBody>
      </p:sp>
      <p:sp>
        <p:nvSpPr>
          <p:cNvPr id="7" name="TextBox 6"/>
          <p:cNvSpPr txBox="1"/>
          <p:nvPr/>
        </p:nvSpPr>
        <p:spPr>
          <a:xfrm>
            <a:off x="2103120" y="1874520"/>
            <a:ext cx="9601200" cy="365760"/>
          </a:xfrm>
          <a:prstGeom prst="rect">
            <a:avLst/>
          </a:prstGeom>
          <a:noFill/>
        </p:spPr>
        <p:txBody>
          <a:bodyPr wrap="square" lIns="0" rIns="0" tIns="0" bIns="0" anchor="t">
            <a:spAutoFit/>
          </a:bodyPr>
          <a:lstStyle/>
          <a:p>
            <a:pPr algn="l"/>
            <a:r>
              <a:rPr sz="1400" b="1" i="0">
                <a:solidFill>
                  <a:srgbClr val="1D2A44"/>
                </a:solidFill>
                <a:latin typeface="Calibri"/>
              </a:rPr>
              <a:t>WELCOME + PRAYER</a:t>
            </a:r>
          </a:p>
        </p:txBody>
      </p:sp>
      <p:sp>
        <p:nvSpPr>
          <p:cNvPr id="8" name="TextBox 7"/>
          <p:cNvSpPr txBox="1"/>
          <p:nvPr/>
        </p:nvSpPr>
        <p:spPr>
          <a:xfrm>
            <a:off x="2103120" y="2286000"/>
            <a:ext cx="9601200" cy="548640"/>
          </a:xfrm>
          <a:prstGeom prst="rect">
            <a:avLst/>
          </a:prstGeom>
          <a:noFill/>
        </p:spPr>
        <p:txBody>
          <a:bodyPr wrap="square" lIns="0" rIns="0" tIns="0" bIns="0" anchor="t">
            <a:spAutoFit/>
          </a:bodyPr>
          <a:lstStyle/>
          <a:p>
            <a:pPr algn="l">
              <a:lnSpc>
                <a:spcPct val="130000"/>
              </a:lnSpc>
            </a:pPr>
            <a:r>
              <a:rPr sz="1250" b="0" i="0">
                <a:solidFill>
                  <a:srgbClr val="1A1A1A"/>
                </a:solidFill>
                <a:latin typeface="Calibri"/>
              </a:rPr>
              <a:t>Every member says their name and one word for how they arrive. You pray a short opening prayer over the Squad by name.</a:t>
            </a:r>
          </a:p>
        </p:txBody>
      </p:sp>
      <p:sp>
        <p:nvSpPr>
          <p:cNvPr id="9" name="Rounded Rectangle 8"/>
          <p:cNvSpPr/>
          <p:nvPr/>
        </p:nvSpPr>
        <p:spPr>
          <a:xfrm>
            <a:off x="640080" y="2880360"/>
            <a:ext cx="1280160" cy="914400"/>
          </a:xfrm>
          <a:prstGeom prst="roundRect">
            <a:avLst>
              <a:gd name="adj" fmla="val 10000"/>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2880360"/>
            <a:ext cx="1280160" cy="914400"/>
          </a:xfrm>
          <a:prstGeom prst="rect">
            <a:avLst/>
          </a:prstGeom>
          <a:noFill/>
        </p:spPr>
        <p:txBody>
          <a:bodyPr wrap="square" lIns="0" rIns="0" tIns="0" bIns="0" anchor="ctr">
            <a:spAutoFit/>
          </a:bodyPr>
          <a:lstStyle/>
          <a:p>
            <a:pPr algn="ctr"/>
            <a:r>
              <a:rPr sz="1600" b="1" i="0">
                <a:solidFill>
                  <a:srgbClr val="FFFFFF"/>
                </a:solidFill>
                <a:latin typeface="Calibri"/>
              </a:rPr>
              <a:t>10 min</a:t>
            </a:r>
          </a:p>
        </p:txBody>
      </p:sp>
      <p:sp>
        <p:nvSpPr>
          <p:cNvPr id="11" name="TextBox 10"/>
          <p:cNvSpPr txBox="1"/>
          <p:nvPr/>
        </p:nvSpPr>
        <p:spPr>
          <a:xfrm>
            <a:off x="2103120" y="2926080"/>
            <a:ext cx="9601200" cy="365760"/>
          </a:xfrm>
          <a:prstGeom prst="rect">
            <a:avLst/>
          </a:prstGeom>
          <a:noFill/>
        </p:spPr>
        <p:txBody>
          <a:bodyPr wrap="square" lIns="0" rIns="0" tIns="0" bIns="0" anchor="t">
            <a:spAutoFit/>
          </a:bodyPr>
          <a:lstStyle/>
          <a:p>
            <a:pPr algn="l"/>
            <a:r>
              <a:rPr sz="1400" b="1" i="0">
                <a:solidFill>
                  <a:srgbClr val="1D2A44"/>
                </a:solidFill>
                <a:latin typeface="Calibri"/>
              </a:rPr>
              <a:t>ASSESSMENT RESULTS SHARE</a:t>
            </a:r>
          </a:p>
        </p:txBody>
      </p:sp>
      <p:sp>
        <p:nvSpPr>
          <p:cNvPr id="12" name="TextBox 11"/>
          <p:cNvSpPr txBox="1"/>
          <p:nvPr/>
        </p:nvSpPr>
        <p:spPr>
          <a:xfrm>
            <a:off x="2103120" y="3337560"/>
            <a:ext cx="9601200" cy="548640"/>
          </a:xfrm>
          <a:prstGeom prst="rect">
            <a:avLst/>
          </a:prstGeom>
          <a:noFill/>
        </p:spPr>
        <p:txBody>
          <a:bodyPr wrap="square" lIns="0" rIns="0" tIns="0" bIns="0" anchor="t">
            <a:spAutoFit/>
          </a:bodyPr>
          <a:lstStyle/>
          <a:p>
            <a:pPr algn="l">
              <a:lnSpc>
                <a:spcPct val="130000"/>
              </a:lnSpc>
            </a:pPr>
            <a:r>
              <a:rPr sz="1250" b="0" i="0">
                <a:solidFill>
                  <a:srgbClr val="1A1A1A"/>
                </a:solidFill>
                <a:latin typeface="Calibri"/>
              </a:rPr>
              <a:t>Each member names their primary style. You affirm each out loud. Point to the Style Guide for anyone with questions.</a:t>
            </a:r>
          </a:p>
        </p:txBody>
      </p:sp>
      <p:sp>
        <p:nvSpPr>
          <p:cNvPr id="13" name="Rounded Rectangle 12"/>
          <p:cNvSpPr/>
          <p:nvPr/>
        </p:nvSpPr>
        <p:spPr>
          <a:xfrm>
            <a:off x="640080" y="3931920"/>
            <a:ext cx="1280160" cy="914400"/>
          </a:xfrm>
          <a:prstGeom prst="roundRect">
            <a:avLst>
              <a:gd name="adj" fmla="val 10000"/>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40080" y="3931920"/>
            <a:ext cx="1280160" cy="914400"/>
          </a:xfrm>
          <a:prstGeom prst="rect">
            <a:avLst/>
          </a:prstGeom>
          <a:noFill/>
        </p:spPr>
        <p:txBody>
          <a:bodyPr wrap="square" lIns="0" rIns="0" tIns="0" bIns="0" anchor="ctr">
            <a:spAutoFit/>
          </a:bodyPr>
          <a:lstStyle/>
          <a:p>
            <a:pPr algn="ctr"/>
            <a:r>
              <a:rPr sz="1600" b="1" i="0">
                <a:solidFill>
                  <a:srgbClr val="FFFFFF"/>
                </a:solidFill>
                <a:latin typeface="Calibri"/>
              </a:rPr>
              <a:t>10 min</a:t>
            </a:r>
          </a:p>
        </p:txBody>
      </p:sp>
      <p:sp>
        <p:nvSpPr>
          <p:cNvPr id="15" name="TextBox 14"/>
          <p:cNvSpPr txBox="1"/>
          <p:nvPr/>
        </p:nvSpPr>
        <p:spPr>
          <a:xfrm>
            <a:off x="2103120" y="3977640"/>
            <a:ext cx="9601200" cy="365760"/>
          </a:xfrm>
          <a:prstGeom prst="rect">
            <a:avLst/>
          </a:prstGeom>
          <a:noFill/>
        </p:spPr>
        <p:txBody>
          <a:bodyPr wrap="square" lIns="0" rIns="0" tIns="0" bIns="0" anchor="t">
            <a:spAutoFit/>
          </a:bodyPr>
          <a:lstStyle/>
          <a:p>
            <a:pPr algn="l"/>
            <a:r>
              <a:rPr sz="1400" b="1" i="0">
                <a:solidFill>
                  <a:srgbClr val="1D2A44"/>
                </a:solidFill>
                <a:latin typeface="Calibri"/>
              </a:rPr>
              <a:t>NAME YOUR THREE COMMITMENT</a:t>
            </a:r>
          </a:p>
        </p:txBody>
      </p:sp>
      <p:sp>
        <p:nvSpPr>
          <p:cNvPr id="16" name="TextBox 15"/>
          <p:cNvSpPr txBox="1"/>
          <p:nvPr/>
        </p:nvSpPr>
        <p:spPr>
          <a:xfrm>
            <a:off x="2103120" y="4389120"/>
            <a:ext cx="9601200" cy="548640"/>
          </a:xfrm>
          <a:prstGeom prst="rect">
            <a:avLst/>
          </a:prstGeom>
          <a:noFill/>
        </p:spPr>
        <p:txBody>
          <a:bodyPr wrap="square" lIns="0" rIns="0" tIns="0" bIns="0" anchor="t">
            <a:spAutoFit/>
          </a:bodyPr>
          <a:lstStyle/>
          <a:p>
            <a:pPr algn="l">
              <a:lnSpc>
                <a:spcPct val="130000"/>
              </a:lnSpc>
            </a:pPr>
            <a:r>
              <a:rPr sz="1250" b="0" i="0">
                <a:solidFill>
                  <a:srgbClr val="1A1A1A"/>
                </a:solidFill>
                <a:latin typeface="Calibri"/>
              </a:rPr>
              <a:t>Each member commits to naming three people this week. Ask: “When will you do it? Text me when done.”</a:t>
            </a:r>
          </a:p>
        </p:txBody>
      </p:sp>
      <p:sp>
        <p:nvSpPr>
          <p:cNvPr id="17" name="Rounded Rectangle 16"/>
          <p:cNvSpPr/>
          <p:nvPr/>
        </p:nvSpPr>
        <p:spPr>
          <a:xfrm>
            <a:off x="640080" y="4983480"/>
            <a:ext cx="1280160" cy="914400"/>
          </a:xfrm>
          <a:prstGeom prst="roundRect">
            <a:avLst>
              <a:gd name="adj" fmla="val 10000"/>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4983480"/>
            <a:ext cx="1280160" cy="914400"/>
          </a:xfrm>
          <a:prstGeom prst="rect">
            <a:avLst/>
          </a:prstGeom>
          <a:noFill/>
        </p:spPr>
        <p:txBody>
          <a:bodyPr wrap="square" lIns="0" rIns="0" tIns="0" bIns="0" anchor="ctr">
            <a:spAutoFit/>
          </a:bodyPr>
          <a:lstStyle/>
          <a:p>
            <a:pPr algn="ctr"/>
            <a:r>
              <a:rPr sz="1600" b="1" i="0">
                <a:solidFill>
                  <a:srgbClr val="FFFFFF"/>
                </a:solidFill>
                <a:latin typeface="Calibri"/>
              </a:rPr>
              <a:t>5 min</a:t>
            </a:r>
          </a:p>
        </p:txBody>
      </p:sp>
      <p:sp>
        <p:nvSpPr>
          <p:cNvPr id="19" name="TextBox 18"/>
          <p:cNvSpPr txBox="1"/>
          <p:nvPr/>
        </p:nvSpPr>
        <p:spPr>
          <a:xfrm>
            <a:off x="2103120" y="5029200"/>
            <a:ext cx="9601200" cy="365760"/>
          </a:xfrm>
          <a:prstGeom prst="rect">
            <a:avLst/>
          </a:prstGeom>
          <a:noFill/>
        </p:spPr>
        <p:txBody>
          <a:bodyPr wrap="square" lIns="0" rIns="0" tIns="0" bIns="0" anchor="t">
            <a:spAutoFit/>
          </a:bodyPr>
          <a:lstStyle/>
          <a:p>
            <a:pPr algn="l"/>
            <a:r>
              <a:rPr sz="1400" b="1" i="0">
                <a:solidFill>
                  <a:srgbClr val="1D2A44"/>
                </a:solidFill>
                <a:latin typeface="Calibri"/>
              </a:rPr>
              <a:t>CLOSING PRAYER</a:t>
            </a:r>
          </a:p>
        </p:txBody>
      </p:sp>
      <p:sp>
        <p:nvSpPr>
          <p:cNvPr id="20" name="TextBox 19"/>
          <p:cNvSpPr txBox="1"/>
          <p:nvPr/>
        </p:nvSpPr>
        <p:spPr>
          <a:xfrm>
            <a:off x="2103120" y="5440680"/>
            <a:ext cx="9601200" cy="548640"/>
          </a:xfrm>
          <a:prstGeom prst="rect">
            <a:avLst/>
          </a:prstGeom>
          <a:noFill/>
        </p:spPr>
        <p:txBody>
          <a:bodyPr wrap="square" lIns="0" rIns="0" tIns="0" bIns="0" anchor="t">
            <a:spAutoFit/>
          </a:bodyPr>
          <a:lstStyle/>
          <a:p>
            <a:pPr algn="l">
              <a:lnSpc>
                <a:spcPct val="130000"/>
              </a:lnSpc>
            </a:pPr>
            <a:r>
              <a:rPr sz="1250" b="0" i="0">
                <a:solidFill>
                  <a:srgbClr val="1A1A1A"/>
                </a:solidFill>
                <a:latin typeface="Calibri"/>
              </a:rPr>
              <a:t>Pray for each member’s Three by category (spouse, co-worker, neighbor). Commit to daily prayer until next Huddle.</a:t>
            </a:r>
          </a:p>
        </p:txBody>
      </p:sp>
      <p:sp>
        <p:nvSpPr>
          <p:cNvPr id="21" name="TextBox 20"/>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22" name="TextBox 21"/>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10 / 16</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11  ·  WEEKS 2–7 HUDDLE</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The Standing Huddle — 30 minutes.</a:t>
            </a:r>
          </a:p>
        </p:txBody>
      </p:sp>
      <p:sp>
        <p:nvSpPr>
          <p:cNvPr id="5" name="Rounded Rectangle 4"/>
          <p:cNvSpPr/>
          <p:nvPr/>
        </p:nvSpPr>
        <p:spPr>
          <a:xfrm>
            <a:off x="640080" y="1828800"/>
            <a:ext cx="1280160" cy="914400"/>
          </a:xfrm>
          <a:prstGeom prst="roundRect">
            <a:avLst>
              <a:gd name="adj" fmla="val 10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828800"/>
            <a:ext cx="1280160" cy="914400"/>
          </a:xfrm>
          <a:prstGeom prst="rect">
            <a:avLst/>
          </a:prstGeom>
          <a:noFill/>
        </p:spPr>
        <p:txBody>
          <a:bodyPr wrap="square" lIns="0" rIns="0" tIns="0" bIns="0" anchor="ctr">
            <a:spAutoFit/>
          </a:bodyPr>
          <a:lstStyle/>
          <a:p>
            <a:pPr algn="ctr"/>
            <a:r>
              <a:rPr sz="1600" b="1" i="0">
                <a:solidFill>
                  <a:srgbClr val="FFFFFF"/>
                </a:solidFill>
                <a:latin typeface="Calibri"/>
              </a:rPr>
              <a:t>5 min</a:t>
            </a:r>
          </a:p>
        </p:txBody>
      </p:sp>
      <p:sp>
        <p:nvSpPr>
          <p:cNvPr id="7" name="TextBox 6"/>
          <p:cNvSpPr txBox="1"/>
          <p:nvPr/>
        </p:nvSpPr>
        <p:spPr>
          <a:xfrm>
            <a:off x="2103120" y="1874520"/>
            <a:ext cx="9601200" cy="365760"/>
          </a:xfrm>
          <a:prstGeom prst="rect">
            <a:avLst/>
          </a:prstGeom>
          <a:noFill/>
        </p:spPr>
        <p:txBody>
          <a:bodyPr wrap="square" lIns="0" rIns="0" tIns="0" bIns="0" anchor="t">
            <a:spAutoFit/>
          </a:bodyPr>
          <a:lstStyle/>
          <a:p>
            <a:pPr algn="l"/>
            <a:r>
              <a:rPr sz="1400" b="1" i="0">
                <a:solidFill>
                  <a:srgbClr val="1D2A44"/>
                </a:solidFill>
                <a:latin typeface="Calibri"/>
              </a:rPr>
              <a:t>OPEN + PRAYER</a:t>
            </a:r>
          </a:p>
        </p:txBody>
      </p:sp>
      <p:sp>
        <p:nvSpPr>
          <p:cNvPr id="8" name="TextBox 7"/>
          <p:cNvSpPr txBox="1"/>
          <p:nvPr/>
        </p:nvSpPr>
        <p:spPr>
          <a:xfrm>
            <a:off x="2103120" y="2286000"/>
            <a:ext cx="9601200" cy="548640"/>
          </a:xfrm>
          <a:prstGeom prst="rect">
            <a:avLst/>
          </a:prstGeom>
          <a:noFill/>
        </p:spPr>
        <p:txBody>
          <a:bodyPr wrap="square" lIns="0" rIns="0" tIns="0" bIns="0" anchor="t">
            <a:spAutoFit/>
          </a:bodyPr>
          <a:lstStyle/>
          <a:p>
            <a:pPr algn="l">
              <a:lnSpc>
                <a:spcPct val="130000"/>
              </a:lnSpc>
            </a:pPr>
            <a:r>
              <a:rPr sz="1250" b="0" i="0">
                <a:solidFill>
                  <a:srgbClr val="1A1A1A"/>
                </a:solidFill>
                <a:latin typeface="Calibri"/>
              </a:rPr>
              <a:t>One-word check-in from each member. Short prayer, by name.</a:t>
            </a:r>
          </a:p>
        </p:txBody>
      </p:sp>
      <p:sp>
        <p:nvSpPr>
          <p:cNvPr id="9" name="Rounded Rectangle 8"/>
          <p:cNvSpPr/>
          <p:nvPr/>
        </p:nvSpPr>
        <p:spPr>
          <a:xfrm>
            <a:off x="640080" y="2880360"/>
            <a:ext cx="1280160" cy="914400"/>
          </a:xfrm>
          <a:prstGeom prst="roundRect">
            <a:avLst>
              <a:gd name="adj" fmla="val 10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2880360"/>
            <a:ext cx="1280160" cy="914400"/>
          </a:xfrm>
          <a:prstGeom prst="rect">
            <a:avLst/>
          </a:prstGeom>
          <a:noFill/>
        </p:spPr>
        <p:txBody>
          <a:bodyPr wrap="square" lIns="0" rIns="0" tIns="0" bIns="0" anchor="ctr">
            <a:spAutoFit/>
          </a:bodyPr>
          <a:lstStyle/>
          <a:p>
            <a:pPr algn="ctr"/>
            <a:r>
              <a:rPr sz="1600" b="1" i="0">
                <a:solidFill>
                  <a:srgbClr val="FFFFFF"/>
                </a:solidFill>
                <a:latin typeface="Calibri"/>
              </a:rPr>
              <a:t>10 min</a:t>
            </a:r>
          </a:p>
        </p:txBody>
      </p:sp>
      <p:sp>
        <p:nvSpPr>
          <p:cNvPr id="11" name="TextBox 10"/>
          <p:cNvSpPr txBox="1"/>
          <p:nvPr/>
        </p:nvSpPr>
        <p:spPr>
          <a:xfrm>
            <a:off x="2103120" y="2926080"/>
            <a:ext cx="9601200" cy="365760"/>
          </a:xfrm>
          <a:prstGeom prst="rect">
            <a:avLst/>
          </a:prstGeom>
          <a:noFill/>
        </p:spPr>
        <p:txBody>
          <a:bodyPr wrap="square" lIns="0" rIns="0" tIns="0" bIns="0" anchor="t">
            <a:spAutoFit/>
          </a:bodyPr>
          <a:lstStyle/>
          <a:p>
            <a:pPr algn="l"/>
            <a:r>
              <a:rPr sz="1400" b="1" i="0">
                <a:solidFill>
                  <a:srgbClr val="1D2A44"/>
                </a:solidFill>
                <a:latin typeface="Calibri"/>
              </a:rPr>
              <a:t>TEACHING RECAP</a:t>
            </a:r>
          </a:p>
        </p:txBody>
      </p:sp>
      <p:sp>
        <p:nvSpPr>
          <p:cNvPr id="12" name="TextBox 11"/>
          <p:cNvSpPr txBox="1"/>
          <p:nvPr/>
        </p:nvSpPr>
        <p:spPr>
          <a:xfrm>
            <a:off x="2103120" y="3337560"/>
            <a:ext cx="9601200" cy="548640"/>
          </a:xfrm>
          <a:prstGeom prst="rect">
            <a:avLst/>
          </a:prstGeom>
          <a:noFill/>
        </p:spPr>
        <p:txBody>
          <a:bodyPr wrap="square" lIns="0" rIns="0" tIns="0" bIns="0" anchor="t">
            <a:spAutoFit/>
          </a:bodyPr>
          <a:lstStyle/>
          <a:p>
            <a:pPr algn="l">
              <a:lnSpc>
                <a:spcPct val="130000"/>
              </a:lnSpc>
            </a:pPr>
            <a:r>
              <a:rPr sz="1250" b="0" i="0">
                <a:solidFill>
                  <a:srgbClr val="1A1A1A"/>
                </a:solidFill>
                <a:latin typeface="Calibri"/>
              </a:rPr>
              <a:t>One paragraph on this week’s P (Presence, Understanding, etc.). Pull directly from the chapter.</a:t>
            </a:r>
          </a:p>
        </p:txBody>
      </p:sp>
      <p:sp>
        <p:nvSpPr>
          <p:cNvPr id="13" name="Rounded Rectangle 12"/>
          <p:cNvSpPr/>
          <p:nvPr/>
        </p:nvSpPr>
        <p:spPr>
          <a:xfrm>
            <a:off x="640080" y="3931920"/>
            <a:ext cx="1280160" cy="914400"/>
          </a:xfrm>
          <a:prstGeom prst="roundRect">
            <a:avLst>
              <a:gd name="adj" fmla="val 10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40080" y="3931920"/>
            <a:ext cx="1280160" cy="914400"/>
          </a:xfrm>
          <a:prstGeom prst="rect">
            <a:avLst/>
          </a:prstGeom>
          <a:noFill/>
        </p:spPr>
        <p:txBody>
          <a:bodyPr wrap="square" lIns="0" rIns="0" tIns="0" bIns="0" anchor="ctr">
            <a:spAutoFit/>
          </a:bodyPr>
          <a:lstStyle/>
          <a:p>
            <a:pPr algn="ctr"/>
            <a:r>
              <a:rPr sz="1600" b="1" i="0">
                <a:solidFill>
                  <a:srgbClr val="FFFFFF"/>
                </a:solidFill>
                <a:latin typeface="Calibri"/>
              </a:rPr>
              <a:t>10 min</a:t>
            </a:r>
          </a:p>
        </p:txBody>
      </p:sp>
      <p:sp>
        <p:nvSpPr>
          <p:cNvPr id="15" name="TextBox 14"/>
          <p:cNvSpPr txBox="1"/>
          <p:nvPr/>
        </p:nvSpPr>
        <p:spPr>
          <a:xfrm>
            <a:off x="2103120" y="3977640"/>
            <a:ext cx="9601200" cy="365760"/>
          </a:xfrm>
          <a:prstGeom prst="rect">
            <a:avLst/>
          </a:prstGeom>
          <a:noFill/>
        </p:spPr>
        <p:txBody>
          <a:bodyPr wrap="square" lIns="0" rIns="0" tIns="0" bIns="0" anchor="t">
            <a:spAutoFit/>
          </a:bodyPr>
          <a:lstStyle/>
          <a:p>
            <a:pPr algn="l"/>
            <a:r>
              <a:rPr sz="1400" b="1" i="0">
                <a:solidFill>
                  <a:srgbClr val="1D2A44"/>
                </a:solidFill>
                <a:latin typeface="Calibri"/>
              </a:rPr>
              <a:t>TOUCHES ON THE THREE</a:t>
            </a:r>
          </a:p>
        </p:txBody>
      </p:sp>
      <p:sp>
        <p:nvSpPr>
          <p:cNvPr id="16" name="TextBox 15"/>
          <p:cNvSpPr txBox="1"/>
          <p:nvPr/>
        </p:nvSpPr>
        <p:spPr>
          <a:xfrm>
            <a:off x="2103120" y="4389120"/>
            <a:ext cx="9601200" cy="548640"/>
          </a:xfrm>
          <a:prstGeom prst="rect">
            <a:avLst/>
          </a:prstGeom>
          <a:noFill/>
        </p:spPr>
        <p:txBody>
          <a:bodyPr wrap="square" lIns="0" rIns="0" tIns="0" bIns="0" anchor="t">
            <a:spAutoFit/>
          </a:bodyPr>
          <a:lstStyle/>
          <a:p>
            <a:pPr algn="l">
              <a:lnSpc>
                <a:spcPct val="130000"/>
              </a:lnSpc>
            </a:pPr>
            <a:r>
              <a:rPr sz="1250" b="0" i="0">
                <a:solidFill>
                  <a:srgbClr val="1A1A1A"/>
                </a:solidFill>
                <a:latin typeface="Calibri"/>
              </a:rPr>
              <a:t>Each member: What did you do on your Three this week? What is your ONE move this coming week?</a:t>
            </a:r>
          </a:p>
        </p:txBody>
      </p:sp>
      <p:sp>
        <p:nvSpPr>
          <p:cNvPr id="17" name="Rounded Rectangle 16"/>
          <p:cNvSpPr/>
          <p:nvPr/>
        </p:nvSpPr>
        <p:spPr>
          <a:xfrm>
            <a:off x="640080" y="4983480"/>
            <a:ext cx="1280160" cy="914400"/>
          </a:xfrm>
          <a:prstGeom prst="roundRect">
            <a:avLst>
              <a:gd name="adj" fmla="val 10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4983480"/>
            <a:ext cx="1280160" cy="914400"/>
          </a:xfrm>
          <a:prstGeom prst="rect">
            <a:avLst/>
          </a:prstGeom>
          <a:noFill/>
        </p:spPr>
        <p:txBody>
          <a:bodyPr wrap="square" lIns="0" rIns="0" tIns="0" bIns="0" anchor="ctr">
            <a:spAutoFit/>
          </a:bodyPr>
          <a:lstStyle/>
          <a:p>
            <a:pPr algn="ctr"/>
            <a:r>
              <a:rPr sz="1600" b="1" i="0">
                <a:solidFill>
                  <a:srgbClr val="FFFFFF"/>
                </a:solidFill>
                <a:latin typeface="Calibri"/>
              </a:rPr>
              <a:t>5 min</a:t>
            </a:r>
          </a:p>
        </p:txBody>
      </p:sp>
      <p:sp>
        <p:nvSpPr>
          <p:cNvPr id="19" name="TextBox 18"/>
          <p:cNvSpPr txBox="1"/>
          <p:nvPr/>
        </p:nvSpPr>
        <p:spPr>
          <a:xfrm>
            <a:off x="2103120" y="5029200"/>
            <a:ext cx="9601200" cy="365760"/>
          </a:xfrm>
          <a:prstGeom prst="rect">
            <a:avLst/>
          </a:prstGeom>
          <a:noFill/>
        </p:spPr>
        <p:txBody>
          <a:bodyPr wrap="square" lIns="0" rIns="0" tIns="0" bIns="0" anchor="t">
            <a:spAutoFit/>
          </a:bodyPr>
          <a:lstStyle/>
          <a:p>
            <a:pPr algn="l"/>
            <a:r>
              <a:rPr sz="1400" b="1" i="0">
                <a:solidFill>
                  <a:srgbClr val="1D2A44"/>
                </a:solidFill>
                <a:latin typeface="Calibri"/>
              </a:rPr>
              <a:t>PRAY THEIR THREES</a:t>
            </a:r>
          </a:p>
        </p:txBody>
      </p:sp>
      <p:sp>
        <p:nvSpPr>
          <p:cNvPr id="20" name="TextBox 19"/>
          <p:cNvSpPr txBox="1"/>
          <p:nvPr/>
        </p:nvSpPr>
        <p:spPr>
          <a:xfrm>
            <a:off x="2103120" y="5440680"/>
            <a:ext cx="9601200" cy="548640"/>
          </a:xfrm>
          <a:prstGeom prst="rect">
            <a:avLst/>
          </a:prstGeom>
          <a:noFill/>
        </p:spPr>
        <p:txBody>
          <a:bodyPr wrap="square" lIns="0" rIns="0" tIns="0" bIns="0" anchor="t">
            <a:spAutoFit/>
          </a:bodyPr>
          <a:lstStyle/>
          <a:p>
            <a:pPr algn="l">
              <a:lnSpc>
                <a:spcPct val="130000"/>
              </a:lnSpc>
            </a:pPr>
            <a:r>
              <a:rPr sz="1250" b="0" i="0">
                <a:solidFill>
                  <a:srgbClr val="1A1A1A"/>
                </a:solidFill>
                <a:latin typeface="Calibri"/>
              </a:rPr>
              <a:t>Name each Three out loud. Squad prays them in. No apology, no fixing. Just prayer.</a:t>
            </a:r>
          </a:p>
        </p:txBody>
      </p:sp>
      <p:sp>
        <p:nvSpPr>
          <p:cNvPr id="21" name="TextBox 20"/>
          <p:cNvSpPr txBox="1"/>
          <p:nvPr/>
        </p:nvSpPr>
        <p:spPr>
          <a:xfrm>
            <a:off x="640080" y="6263640"/>
            <a:ext cx="10972800" cy="365760"/>
          </a:xfrm>
          <a:prstGeom prst="rect">
            <a:avLst/>
          </a:prstGeom>
          <a:noFill/>
        </p:spPr>
        <p:txBody>
          <a:bodyPr wrap="square" lIns="0" rIns="0" tIns="0" bIns="0" anchor="t">
            <a:spAutoFit/>
          </a:bodyPr>
          <a:lstStyle/>
          <a:p>
            <a:pPr algn="ctr"/>
            <a:r>
              <a:rPr sz="1200" b="0" i="1">
                <a:solidFill>
                  <a:srgbClr val="9C3622"/>
                </a:solidFill>
                <a:latin typeface="Calibri"/>
              </a:rPr>
              <a:t>Rule of thumb: PRAYER always gets the last 5 minutes. Never the first.</a:t>
            </a:r>
          </a:p>
        </p:txBody>
      </p:sp>
      <p:sp>
        <p:nvSpPr>
          <p:cNvPr id="22" name="TextBox 21"/>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23" name="TextBox 22"/>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11 / 16</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12  ·  THE TUESDAY REPORT</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Three lines. That is the whole report.</a:t>
            </a:r>
          </a:p>
        </p:txBody>
      </p:sp>
      <p:sp>
        <p:nvSpPr>
          <p:cNvPr id="5" name="Rounded Rectangle 4"/>
          <p:cNvSpPr/>
          <p:nvPr/>
        </p:nvSpPr>
        <p:spPr>
          <a:xfrm>
            <a:off x="640080" y="1828800"/>
            <a:ext cx="10881360" cy="3108960"/>
          </a:xfrm>
          <a:prstGeom prst="roundRect">
            <a:avLst>
              <a:gd name="adj" fmla="val 3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097280" y="2103120"/>
            <a:ext cx="9966960" cy="457200"/>
          </a:xfrm>
          <a:prstGeom prst="rect">
            <a:avLst/>
          </a:prstGeom>
          <a:noFill/>
        </p:spPr>
        <p:txBody>
          <a:bodyPr wrap="square" lIns="0" rIns="0" tIns="0" bIns="0" anchor="t">
            <a:spAutoFit/>
          </a:bodyPr>
          <a:lstStyle/>
          <a:p>
            <a:pPr algn="l"/>
            <a:r>
              <a:rPr sz="1200" b="1" i="0">
                <a:solidFill>
                  <a:srgbClr val="FFE3C0"/>
                </a:solidFill>
                <a:latin typeface="Calibri"/>
              </a:rPr>
              <a:t>TO THE COORDINATOR  ·  EVERY TUESDAY</a:t>
            </a:r>
          </a:p>
        </p:txBody>
      </p:sp>
      <p:sp>
        <p:nvSpPr>
          <p:cNvPr id="7" name="TextBox 6"/>
          <p:cNvSpPr txBox="1"/>
          <p:nvPr/>
        </p:nvSpPr>
        <p:spPr>
          <a:xfrm>
            <a:off x="1097280" y="2651760"/>
            <a:ext cx="2011680" cy="457200"/>
          </a:xfrm>
          <a:prstGeom prst="rect">
            <a:avLst/>
          </a:prstGeom>
          <a:noFill/>
        </p:spPr>
        <p:txBody>
          <a:bodyPr wrap="square" lIns="0" rIns="0" tIns="0" bIns="0" anchor="t">
            <a:spAutoFit/>
          </a:bodyPr>
          <a:lstStyle/>
          <a:p>
            <a:pPr algn="l"/>
            <a:r>
              <a:rPr sz="1500" b="1" i="0">
                <a:solidFill>
                  <a:srgbClr val="C0432B"/>
                </a:solidFill>
                <a:latin typeface="Consolas"/>
              </a:rPr>
              <a:t>1. IN —</a:t>
            </a:r>
          </a:p>
        </p:txBody>
      </p:sp>
      <p:sp>
        <p:nvSpPr>
          <p:cNvPr id="8" name="TextBox 7"/>
          <p:cNvSpPr txBox="1"/>
          <p:nvPr/>
        </p:nvSpPr>
        <p:spPr>
          <a:xfrm>
            <a:off x="3291840" y="2651760"/>
            <a:ext cx="7772400" cy="457200"/>
          </a:xfrm>
          <a:prstGeom prst="rect">
            <a:avLst/>
          </a:prstGeom>
          <a:noFill/>
        </p:spPr>
        <p:txBody>
          <a:bodyPr wrap="square" lIns="0" rIns="0" tIns="0" bIns="0" anchor="t">
            <a:spAutoFit/>
          </a:bodyPr>
          <a:lstStyle/>
          <a:p>
            <a:pPr algn="l"/>
            <a:r>
              <a:rPr sz="1400" b="0" i="1">
                <a:solidFill>
                  <a:srgbClr val="FFE3C0"/>
                </a:solidFill>
                <a:latin typeface="Calibri"/>
              </a:rPr>
              <a:t>who was at Huddle and moved on their Three this week</a:t>
            </a:r>
          </a:p>
        </p:txBody>
      </p:sp>
      <p:sp>
        <p:nvSpPr>
          <p:cNvPr id="9" name="TextBox 8"/>
          <p:cNvSpPr txBox="1"/>
          <p:nvPr/>
        </p:nvSpPr>
        <p:spPr>
          <a:xfrm>
            <a:off x="1097280" y="3337560"/>
            <a:ext cx="2011680" cy="457200"/>
          </a:xfrm>
          <a:prstGeom prst="rect">
            <a:avLst/>
          </a:prstGeom>
          <a:noFill/>
        </p:spPr>
        <p:txBody>
          <a:bodyPr wrap="square" lIns="0" rIns="0" tIns="0" bIns="0" anchor="t">
            <a:spAutoFit/>
          </a:bodyPr>
          <a:lstStyle/>
          <a:p>
            <a:pPr algn="l"/>
            <a:r>
              <a:rPr sz="1500" b="1" i="0">
                <a:solidFill>
                  <a:srgbClr val="C0432B"/>
                </a:solidFill>
                <a:latin typeface="Consolas"/>
              </a:rPr>
              <a:t>2. OUT —</a:t>
            </a:r>
          </a:p>
        </p:txBody>
      </p:sp>
      <p:sp>
        <p:nvSpPr>
          <p:cNvPr id="10" name="TextBox 9"/>
          <p:cNvSpPr txBox="1"/>
          <p:nvPr/>
        </p:nvSpPr>
        <p:spPr>
          <a:xfrm>
            <a:off x="3291840" y="3337560"/>
            <a:ext cx="7772400" cy="457200"/>
          </a:xfrm>
          <a:prstGeom prst="rect">
            <a:avLst/>
          </a:prstGeom>
          <a:noFill/>
        </p:spPr>
        <p:txBody>
          <a:bodyPr wrap="square" lIns="0" rIns="0" tIns="0" bIns="0" anchor="t">
            <a:spAutoFit/>
          </a:bodyPr>
          <a:lstStyle/>
          <a:p>
            <a:pPr algn="l"/>
            <a:r>
              <a:rPr sz="1400" b="0" i="1">
                <a:solidFill>
                  <a:srgbClr val="FFE3C0"/>
                </a:solidFill>
                <a:latin typeface="Calibri"/>
              </a:rPr>
              <a:t>anyone who missed, anyone quiet more than 10 days</a:t>
            </a:r>
          </a:p>
        </p:txBody>
      </p:sp>
      <p:sp>
        <p:nvSpPr>
          <p:cNvPr id="11" name="TextBox 10"/>
          <p:cNvSpPr txBox="1"/>
          <p:nvPr/>
        </p:nvSpPr>
        <p:spPr>
          <a:xfrm>
            <a:off x="1097280" y="4023360"/>
            <a:ext cx="2011680" cy="457200"/>
          </a:xfrm>
          <a:prstGeom prst="rect">
            <a:avLst/>
          </a:prstGeom>
          <a:noFill/>
        </p:spPr>
        <p:txBody>
          <a:bodyPr wrap="square" lIns="0" rIns="0" tIns="0" bIns="0" anchor="t">
            <a:spAutoFit/>
          </a:bodyPr>
          <a:lstStyle/>
          <a:p>
            <a:pPr algn="l"/>
            <a:r>
              <a:rPr sz="1500" b="1" i="0">
                <a:solidFill>
                  <a:srgbClr val="C0432B"/>
                </a:solidFill>
                <a:latin typeface="Consolas"/>
              </a:rPr>
              <a:t>3. PRAYER —</a:t>
            </a:r>
          </a:p>
        </p:txBody>
      </p:sp>
      <p:sp>
        <p:nvSpPr>
          <p:cNvPr id="12" name="TextBox 11"/>
          <p:cNvSpPr txBox="1"/>
          <p:nvPr/>
        </p:nvSpPr>
        <p:spPr>
          <a:xfrm>
            <a:off x="3291840" y="4023360"/>
            <a:ext cx="7772400" cy="457200"/>
          </a:xfrm>
          <a:prstGeom prst="rect">
            <a:avLst/>
          </a:prstGeom>
          <a:noFill/>
        </p:spPr>
        <p:txBody>
          <a:bodyPr wrap="square" lIns="0" rIns="0" tIns="0" bIns="0" anchor="t">
            <a:spAutoFit/>
          </a:bodyPr>
          <a:lstStyle/>
          <a:p>
            <a:pPr algn="l"/>
            <a:r>
              <a:rPr sz="1400" b="0" i="1">
                <a:solidFill>
                  <a:srgbClr val="FFE3C0"/>
                </a:solidFill>
                <a:latin typeface="Calibri"/>
              </a:rPr>
              <a:t>one specific need from your Squad this week</a:t>
            </a:r>
          </a:p>
        </p:txBody>
      </p:sp>
      <p:sp>
        <p:nvSpPr>
          <p:cNvPr id="13" name="TextBox 12"/>
          <p:cNvSpPr txBox="1"/>
          <p:nvPr/>
        </p:nvSpPr>
        <p:spPr>
          <a:xfrm>
            <a:off x="640080" y="5212080"/>
            <a:ext cx="10972800" cy="457200"/>
          </a:xfrm>
          <a:prstGeom prst="rect">
            <a:avLst/>
          </a:prstGeom>
          <a:noFill/>
        </p:spPr>
        <p:txBody>
          <a:bodyPr wrap="square" lIns="0" rIns="0" tIns="0" bIns="0" anchor="t">
            <a:spAutoFit/>
          </a:bodyPr>
          <a:lstStyle/>
          <a:p>
            <a:pPr algn="ctr"/>
            <a:r>
              <a:rPr sz="1500" b="1" i="0">
                <a:solidFill>
                  <a:srgbClr val="1D2A44"/>
                </a:solidFill>
                <a:latin typeface="Calibri"/>
              </a:rPr>
              <a:t>Send it by text or email. Do not embellish. Three lines. Every Tuesday.</a:t>
            </a:r>
          </a:p>
        </p:txBody>
      </p:sp>
      <p:sp>
        <p:nvSpPr>
          <p:cNvPr id="14" name="TextBox 13"/>
          <p:cNvSpPr txBox="1"/>
          <p:nvPr/>
        </p:nvSpPr>
        <p:spPr>
          <a:xfrm>
            <a:off x="640080" y="5852160"/>
            <a:ext cx="10972800" cy="457200"/>
          </a:xfrm>
          <a:prstGeom prst="rect">
            <a:avLst/>
          </a:prstGeom>
          <a:noFill/>
        </p:spPr>
        <p:txBody>
          <a:bodyPr wrap="square" lIns="0" rIns="0" tIns="0" bIns="0" anchor="t">
            <a:spAutoFit/>
          </a:bodyPr>
          <a:lstStyle/>
          <a:p>
            <a:pPr algn="ctr"/>
            <a:r>
              <a:rPr sz="1300" b="0" i="1">
                <a:solidFill>
                  <a:srgbClr val="555555"/>
                </a:solidFill>
                <a:latin typeface="Calibri"/>
              </a:rPr>
              <a:t>There is a copy-template button on the Coach’s Home Base. Use it.</a:t>
            </a:r>
          </a:p>
        </p:txBody>
      </p:sp>
      <p:sp>
        <p:nvSpPr>
          <p:cNvPr id="15" name="TextBox 14"/>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16" name="TextBox 15"/>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12 / 16</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13  ·  ESCALATION</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You do not have to solve everything.</a:t>
            </a:r>
          </a:p>
        </p:txBody>
      </p:sp>
      <p:sp>
        <p:nvSpPr>
          <p:cNvPr id="5" name="Rounded Rectangle 4"/>
          <p:cNvSpPr/>
          <p:nvPr/>
        </p:nvSpPr>
        <p:spPr>
          <a:xfrm>
            <a:off x="640080" y="1828800"/>
            <a:ext cx="1280160" cy="1280160"/>
          </a:xfrm>
          <a:prstGeom prst="roundRect">
            <a:avLst>
              <a:gd name="adj" fmla="val 10000"/>
            </a:avLst>
          </a:prstGeom>
          <a:solidFill>
            <a:srgbClr val="2E7D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828800"/>
            <a:ext cx="1280160" cy="1280160"/>
          </a:xfrm>
          <a:prstGeom prst="rect">
            <a:avLst/>
          </a:prstGeom>
          <a:noFill/>
        </p:spPr>
        <p:txBody>
          <a:bodyPr wrap="square" lIns="0" rIns="0" tIns="0" bIns="0" anchor="ctr">
            <a:spAutoFit/>
          </a:bodyPr>
          <a:lstStyle/>
          <a:p>
            <a:pPr algn="ctr"/>
            <a:r>
              <a:rPr sz="1500" b="1" i="0">
                <a:solidFill>
                  <a:srgbClr val="FFFFFF"/>
                </a:solidFill>
                <a:latin typeface="Calibri"/>
              </a:rPr>
              <a:t>GREEN</a:t>
            </a:r>
          </a:p>
        </p:txBody>
      </p:sp>
      <p:sp>
        <p:nvSpPr>
          <p:cNvPr id="7" name="TextBox 6"/>
          <p:cNvSpPr txBox="1"/>
          <p:nvPr/>
        </p:nvSpPr>
        <p:spPr>
          <a:xfrm>
            <a:off x="2103120" y="1920240"/>
            <a:ext cx="9601200" cy="457200"/>
          </a:xfrm>
          <a:prstGeom prst="rect">
            <a:avLst/>
          </a:prstGeom>
          <a:noFill/>
        </p:spPr>
        <p:txBody>
          <a:bodyPr wrap="square" lIns="0" rIns="0" tIns="0" bIns="0" anchor="t">
            <a:spAutoFit/>
          </a:bodyPr>
          <a:lstStyle/>
          <a:p>
            <a:pPr algn="l"/>
            <a:r>
              <a:rPr sz="1500" b="1" i="0">
                <a:solidFill>
                  <a:srgbClr val="1D2A44"/>
                </a:solidFill>
                <a:latin typeface="Calibri"/>
              </a:rPr>
              <a:t>YOU HANDLE IT</a:t>
            </a:r>
          </a:p>
        </p:txBody>
      </p:sp>
      <p:sp>
        <p:nvSpPr>
          <p:cNvPr id="8" name="TextBox 7"/>
          <p:cNvSpPr txBox="1"/>
          <p:nvPr/>
        </p:nvSpPr>
        <p:spPr>
          <a:xfrm>
            <a:off x="2103120" y="2377440"/>
            <a:ext cx="9601200" cy="731520"/>
          </a:xfrm>
          <a:prstGeom prst="rect">
            <a:avLst/>
          </a:prstGeom>
          <a:noFill/>
        </p:spPr>
        <p:txBody>
          <a:bodyPr wrap="square" lIns="0" rIns="0" tIns="0" bIns="0" anchor="t">
            <a:spAutoFit/>
          </a:bodyPr>
          <a:lstStyle/>
          <a:p>
            <a:pPr algn="l">
              <a:lnSpc>
                <a:spcPct val="135000"/>
              </a:lnSpc>
            </a:pPr>
            <a:r>
              <a:rPr sz="1300" b="0" i="0">
                <a:solidFill>
                  <a:srgbClr val="1A1A1A"/>
                </a:solidFill>
                <a:latin typeface="Calibri"/>
              </a:rPr>
              <a:t>Member missed a Huddle. Stuck on their testimony. Invite question. Answer from the book. → Call, text, walk them through it.</a:t>
            </a:r>
          </a:p>
        </p:txBody>
      </p:sp>
      <p:sp>
        <p:nvSpPr>
          <p:cNvPr id="9" name="Rounded Rectangle 8"/>
          <p:cNvSpPr/>
          <p:nvPr/>
        </p:nvSpPr>
        <p:spPr>
          <a:xfrm>
            <a:off x="640080" y="3246120"/>
            <a:ext cx="1280160" cy="1280160"/>
          </a:xfrm>
          <a:prstGeom prst="roundRect">
            <a:avLst>
              <a:gd name="adj" fmla="val 10000"/>
            </a:avLst>
          </a:prstGeom>
          <a:solidFill>
            <a:srgbClr val="E651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246120"/>
            <a:ext cx="1280160" cy="1280160"/>
          </a:xfrm>
          <a:prstGeom prst="rect">
            <a:avLst/>
          </a:prstGeom>
          <a:noFill/>
        </p:spPr>
        <p:txBody>
          <a:bodyPr wrap="square" lIns="0" rIns="0" tIns="0" bIns="0" anchor="ctr">
            <a:spAutoFit/>
          </a:bodyPr>
          <a:lstStyle/>
          <a:p>
            <a:pPr algn="ctr"/>
            <a:r>
              <a:rPr sz="1500" b="1" i="0">
                <a:solidFill>
                  <a:srgbClr val="FFFFFF"/>
                </a:solidFill>
                <a:latin typeface="Calibri"/>
              </a:rPr>
              <a:t>YELLOW</a:t>
            </a:r>
          </a:p>
        </p:txBody>
      </p:sp>
      <p:sp>
        <p:nvSpPr>
          <p:cNvPr id="11" name="TextBox 10"/>
          <p:cNvSpPr txBox="1"/>
          <p:nvPr/>
        </p:nvSpPr>
        <p:spPr>
          <a:xfrm>
            <a:off x="2103120" y="3337560"/>
            <a:ext cx="9601200" cy="457200"/>
          </a:xfrm>
          <a:prstGeom prst="rect">
            <a:avLst/>
          </a:prstGeom>
          <a:noFill/>
        </p:spPr>
        <p:txBody>
          <a:bodyPr wrap="square" lIns="0" rIns="0" tIns="0" bIns="0" anchor="t">
            <a:spAutoFit/>
          </a:bodyPr>
          <a:lstStyle/>
          <a:p>
            <a:pPr algn="l"/>
            <a:r>
              <a:rPr sz="1500" b="1" i="0">
                <a:solidFill>
                  <a:srgbClr val="1D2A44"/>
                </a:solidFill>
                <a:latin typeface="Calibri"/>
              </a:rPr>
              <a:t>LOOP IN THE COORDINATOR</a:t>
            </a:r>
          </a:p>
        </p:txBody>
      </p:sp>
      <p:sp>
        <p:nvSpPr>
          <p:cNvPr id="12" name="TextBox 11"/>
          <p:cNvSpPr txBox="1"/>
          <p:nvPr/>
        </p:nvSpPr>
        <p:spPr>
          <a:xfrm>
            <a:off x="2103120" y="3794760"/>
            <a:ext cx="9601200" cy="731520"/>
          </a:xfrm>
          <a:prstGeom prst="rect">
            <a:avLst/>
          </a:prstGeom>
          <a:noFill/>
        </p:spPr>
        <p:txBody>
          <a:bodyPr wrap="square" lIns="0" rIns="0" tIns="0" bIns="0" anchor="t">
            <a:spAutoFit/>
          </a:bodyPr>
          <a:lstStyle/>
          <a:p>
            <a:pPr algn="l">
              <a:lnSpc>
                <a:spcPct val="135000"/>
              </a:lnSpc>
            </a:pPr>
            <a:r>
              <a:rPr sz="1300" b="0" i="0">
                <a:solidFill>
                  <a:srgbClr val="1A1A1A"/>
                </a:solidFill>
                <a:latin typeface="Calibri"/>
              </a:rPr>
              <a:t>Silent 10+ days. A Three has stalled. Theological question you cannot answer. → Note in the Tuesday report. Coordinator picks it up in 48 hrs.</a:t>
            </a:r>
          </a:p>
        </p:txBody>
      </p:sp>
      <p:sp>
        <p:nvSpPr>
          <p:cNvPr id="13" name="Rounded Rectangle 12"/>
          <p:cNvSpPr/>
          <p:nvPr/>
        </p:nvSpPr>
        <p:spPr>
          <a:xfrm>
            <a:off x="640080" y="4663440"/>
            <a:ext cx="1280160" cy="1280160"/>
          </a:xfrm>
          <a:prstGeom prst="roundRect">
            <a:avLst>
              <a:gd name="adj" fmla="val 10000"/>
            </a:avLst>
          </a:prstGeom>
          <a:solidFill>
            <a:srgbClr val="C628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40080" y="4663440"/>
            <a:ext cx="1280160" cy="1280160"/>
          </a:xfrm>
          <a:prstGeom prst="rect">
            <a:avLst/>
          </a:prstGeom>
          <a:noFill/>
        </p:spPr>
        <p:txBody>
          <a:bodyPr wrap="square" lIns="0" rIns="0" tIns="0" bIns="0" anchor="ctr">
            <a:spAutoFit/>
          </a:bodyPr>
          <a:lstStyle/>
          <a:p>
            <a:pPr algn="ctr"/>
            <a:r>
              <a:rPr sz="1500" b="1" i="0">
                <a:solidFill>
                  <a:srgbClr val="FFFFFF"/>
                </a:solidFill>
                <a:latin typeface="Calibri"/>
              </a:rPr>
              <a:t>RED</a:t>
            </a:r>
          </a:p>
        </p:txBody>
      </p:sp>
      <p:sp>
        <p:nvSpPr>
          <p:cNvPr id="15" name="TextBox 14"/>
          <p:cNvSpPr txBox="1"/>
          <p:nvPr/>
        </p:nvSpPr>
        <p:spPr>
          <a:xfrm>
            <a:off x="2103120" y="4754880"/>
            <a:ext cx="9601200" cy="457200"/>
          </a:xfrm>
          <a:prstGeom prst="rect">
            <a:avLst/>
          </a:prstGeom>
          <a:noFill/>
        </p:spPr>
        <p:txBody>
          <a:bodyPr wrap="square" lIns="0" rIns="0" tIns="0" bIns="0" anchor="t">
            <a:spAutoFit/>
          </a:bodyPr>
          <a:lstStyle/>
          <a:p>
            <a:pPr algn="l"/>
            <a:r>
              <a:rPr sz="1500" b="1" i="0">
                <a:solidFill>
                  <a:srgbClr val="1D2A44"/>
                </a:solidFill>
                <a:latin typeface="Calibri"/>
              </a:rPr>
              <a:t>CALL THE PASTOR</a:t>
            </a:r>
          </a:p>
        </p:txBody>
      </p:sp>
      <p:sp>
        <p:nvSpPr>
          <p:cNvPr id="16" name="TextBox 15"/>
          <p:cNvSpPr txBox="1"/>
          <p:nvPr/>
        </p:nvSpPr>
        <p:spPr>
          <a:xfrm>
            <a:off x="2103120" y="5212080"/>
            <a:ext cx="9601200" cy="731520"/>
          </a:xfrm>
          <a:prstGeom prst="rect">
            <a:avLst/>
          </a:prstGeom>
          <a:noFill/>
        </p:spPr>
        <p:txBody>
          <a:bodyPr wrap="square" lIns="0" rIns="0" tIns="0" bIns="0" anchor="t">
            <a:spAutoFit/>
          </a:bodyPr>
          <a:lstStyle/>
          <a:p>
            <a:pPr algn="l">
              <a:lnSpc>
                <a:spcPct val="135000"/>
              </a:lnSpc>
            </a:pPr>
            <a:r>
              <a:rPr sz="1300" b="0" i="0">
                <a:solidFill>
                  <a:srgbClr val="1A1A1A"/>
                </a:solidFill>
                <a:latin typeface="Calibri"/>
              </a:rPr>
              <a:t>Crisis. Loss. Spiritual decision NOW. Abuse, addiction, urgent care. → Text me within 24 hours. Do not wait for the next Huddle.</a:t>
            </a:r>
          </a:p>
        </p:txBody>
      </p:sp>
      <p:sp>
        <p:nvSpPr>
          <p:cNvPr id="17" name="TextBox 16"/>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18" name="TextBox 17"/>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13 / 16</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6213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972800" cy="365760"/>
          </a:xfrm>
          <a:prstGeom prst="rect">
            <a:avLst/>
          </a:prstGeom>
          <a:noFill/>
        </p:spPr>
        <p:txBody>
          <a:bodyPr wrap="square" lIns="0" rIns="0" tIns="0" bIns="0" anchor="t">
            <a:spAutoFit/>
          </a:bodyPr>
          <a:lstStyle/>
          <a:p>
            <a:pPr algn="l"/>
            <a:r>
              <a:rPr sz="1100" b="1" i="0">
                <a:solidFill>
                  <a:srgbClr val="C0432B"/>
                </a:solidFill>
                <a:latin typeface="Calibri"/>
              </a:rPr>
              <a:t>SLIDE 14  ·  THE COACH’S PRAYER</a:t>
            </a:r>
          </a:p>
        </p:txBody>
      </p:sp>
      <p:sp>
        <p:nvSpPr>
          <p:cNvPr id="4" name="TextBox 3"/>
          <p:cNvSpPr txBox="1"/>
          <p:nvPr/>
        </p:nvSpPr>
        <p:spPr>
          <a:xfrm>
            <a:off x="640080" y="868680"/>
            <a:ext cx="10972800" cy="822960"/>
          </a:xfrm>
          <a:prstGeom prst="rect">
            <a:avLst/>
          </a:prstGeom>
          <a:noFill/>
        </p:spPr>
        <p:txBody>
          <a:bodyPr wrap="square" lIns="0" rIns="0" tIns="0" bIns="0" anchor="t">
            <a:spAutoFit/>
          </a:bodyPr>
          <a:lstStyle/>
          <a:p>
            <a:pPr algn="l">
              <a:lnSpc>
                <a:spcPct val="105000"/>
              </a:lnSpc>
            </a:pPr>
            <a:r>
              <a:rPr sz="4000" b="1" i="0">
                <a:solidFill>
                  <a:srgbClr val="FFFFFF"/>
                </a:solidFill>
                <a:latin typeface="Calibri"/>
              </a:rPr>
              <a:t>The whole thing runs on this.</a:t>
            </a:r>
          </a:p>
        </p:txBody>
      </p:sp>
      <p:sp>
        <p:nvSpPr>
          <p:cNvPr id="5" name="Rounded Rectangle 4"/>
          <p:cNvSpPr/>
          <p:nvPr/>
        </p:nvSpPr>
        <p:spPr>
          <a:xfrm>
            <a:off x="640080" y="2103120"/>
            <a:ext cx="10881360" cy="3474720"/>
          </a:xfrm>
          <a:prstGeom prst="roundRect">
            <a:avLst>
              <a:gd name="adj" fmla="val 4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097280" y="2377440"/>
            <a:ext cx="9966960" cy="365760"/>
          </a:xfrm>
          <a:prstGeom prst="rect">
            <a:avLst/>
          </a:prstGeom>
          <a:noFill/>
        </p:spPr>
        <p:txBody>
          <a:bodyPr wrap="square" lIns="0" rIns="0" tIns="0" bIns="0" anchor="t">
            <a:spAutoFit/>
          </a:bodyPr>
          <a:lstStyle/>
          <a:p>
            <a:pPr algn="l"/>
            <a:r>
              <a:rPr sz="1100" b="1" i="0">
                <a:solidFill>
                  <a:srgbClr val="C0432B"/>
                </a:solidFill>
                <a:latin typeface="Calibri"/>
              </a:rPr>
              <a:t>PRAY THIS — EVERY MORNING — UNTIL EVENT DAY</a:t>
            </a:r>
          </a:p>
        </p:txBody>
      </p:sp>
      <p:sp>
        <p:nvSpPr>
          <p:cNvPr id="7" name="TextBox 6"/>
          <p:cNvSpPr txBox="1"/>
          <p:nvPr/>
        </p:nvSpPr>
        <p:spPr>
          <a:xfrm>
            <a:off x="1097280" y="2880360"/>
            <a:ext cx="9966960" cy="2423160"/>
          </a:xfrm>
          <a:prstGeom prst="rect">
            <a:avLst/>
          </a:prstGeom>
          <a:noFill/>
        </p:spPr>
        <p:txBody>
          <a:bodyPr wrap="square" lIns="0" rIns="0" tIns="0" bIns="0" anchor="t">
            <a:spAutoFit/>
          </a:bodyPr>
          <a:lstStyle/>
          <a:p>
            <a:pPr algn="l">
              <a:lnSpc>
                <a:spcPct val="145000"/>
              </a:lnSpc>
            </a:pPr>
            <a:r>
              <a:rPr sz="1700" b="0" i="1">
                <a:solidFill>
                  <a:srgbClr val="1D2A44"/>
                </a:solidFill>
                <a:latin typeface="Calibri"/>
              </a:rPr>
              <a:t>“Lord — I am not the Savior. You are. I lift up [name your Squad members]. Meet them today. Show me who to call, who to check on, who to text. I lift up their Threes by name. Move on those hearts before I ever speak. Make me a person people trust, quick to listen, slow to fix, and faithful in the small things. In Jesus’ name, amen.”</a:t>
            </a:r>
          </a:p>
        </p:txBody>
      </p:sp>
      <p:sp>
        <p:nvSpPr>
          <p:cNvPr id="8" name="TextBox 7"/>
          <p:cNvSpPr txBox="1"/>
          <p:nvPr/>
        </p:nvSpPr>
        <p:spPr>
          <a:xfrm>
            <a:off x="640080" y="5943600"/>
            <a:ext cx="10972800" cy="365760"/>
          </a:xfrm>
          <a:prstGeom prst="rect">
            <a:avLst/>
          </a:prstGeom>
          <a:noFill/>
        </p:spPr>
        <p:txBody>
          <a:bodyPr wrap="square" lIns="0" rIns="0" tIns="0" bIns="0" anchor="t">
            <a:spAutoFit/>
          </a:bodyPr>
          <a:lstStyle/>
          <a:p>
            <a:pPr algn="ctr"/>
            <a:r>
              <a:rPr sz="1300" b="1" i="0">
                <a:solidFill>
                  <a:srgbClr val="FFE3C0"/>
                </a:solidFill>
                <a:latin typeface="Calibri"/>
              </a:rPr>
              <a:t>Print this. Fold it into your Bible. Do not skip it.</a:t>
            </a:r>
          </a:p>
        </p:txBody>
      </p:sp>
      <p:sp>
        <p:nvSpPr>
          <p:cNvPr id="9" name="TextBox 8"/>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FFE3C0"/>
                </a:solidFill>
                <a:latin typeface="Calibri"/>
              </a:rPr>
              <a:t>THE PULL UP MOVEMENT  ·  SELWYN DAVIS  ·  SERVANT CHURCH</a:t>
            </a:r>
          </a:p>
        </p:txBody>
      </p:sp>
      <p:sp>
        <p:nvSpPr>
          <p:cNvPr id="10" name="TextBox 9"/>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FFE3C0"/>
                </a:solidFill>
                <a:latin typeface="Calibri"/>
              </a:rPr>
              <a:t>14 / 16</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15  ·  YOUR HUB</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Bookmark two pages. That is it.</a:t>
            </a:r>
          </a:p>
        </p:txBody>
      </p:sp>
      <p:sp>
        <p:nvSpPr>
          <p:cNvPr id="5" name="Rounded Rectangle 4"/>
          <p:cNvSpPr/>
          <p:nvPr/>
        </p:nvSpPr>
        <p:spPr>
          <a:xfrm>
            <a:off x="640080" y="1828800"/>
            <a:ext cx="5394960" cy="4206240"/>
          </a:xfrm>
          <a:prstGeom prst="roundRect">
            <a:avLst>
              <a:gd name="adj" fmla="val 4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640080" y="1828800"/>
            <a:ext cx="5394960" cy="822960"/>
          </a:xfrm>
          <a:prstGeom prst="rect">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57400"/>
            <a:ext cx="4846320" cy="457200"/>
          </a:xfrm>
          <a:prstGeom prst="rect">
            <a:avLst/>
          </a:prstGeom>
          <a:noFill/>
        </p:spPr>
        <p:txBody>
          <a:bodyPr wrap="square" lIns="0" rIns="0" tIns="0" bIns="0" anchor="t">
            <a:spAutoFit/>
          </a:bodyPr>
          <a:lstStyle/>
          <a:p>
            <a:pPr algn="l"/>
            <a:r>
              <a:rPr sz="2000" b="1" i="0">
                <a:solidFill>
                  <a:srgbClr val="FFFFFF"/>
                </a:solidFill>
                <a:latin typeface="Calibri"/>
              </a:rPr>
              <a:t>The Coach’s Home Base</a:t>
            </a:r>
          </a:p>
        </p:txBody>
      </p:sp>
      <p:sp>
        <p:nvSpPr>
          <p:cNvPr id="8" name="TextBox 7"/>
          <p:cNvSpPr txBox="1"/>
          <p:nvPr/>
        </p:nvSpPr>
        <p:spPr>
          <a:xfrm>
            <a:off x="914400" y="2834640"/>
            <a:ext cx="4846320" cy="365760"/>
          </a:xfrm>
          <a:prstGeom prst="rect">
            <a:avLst/>
          </a:prstGeom>
          <a:noFill/>
        </p:spPr>
        <p:txBody>
          <a:bodyPr wrap="square" lIns="0" rIns="0" tIns="0" bIns="0" anchor="t">
            <a:spAutoFit/>
          </a:bodyPr>
          <a:lstStyle/>
          <a:p>
            <a:pPr algn="l"/>
            <a:r>
              <a:rPr sz="1000" b="1" i="0">
                <a:solidFill>
                  <a:srgbClr val="9C3622"/>
                </a:solidFill>
                <a:latin typeface="Calibri"/>
              </a:rPr>
              <a:t>GATED  ·  CODE 2026</a:t>
            </a:r>
          </a:p>
        </p:txBody>
      </p:sp>
      <p:sp>
        <p:nvSpPr>
          <p:cNvPr id="9" name="TextBox 8"/>
          <p:cNvSpPr txBox="1"/>
          <p:nvPr/>
        </p:nvSpPr>
        <p:spPr>
          <a:xfrm>
            <a:off x="914400" y="3337560"/>
            <a:ext cx="4846320" cy="1828800"/>
          </a:xfrm>
          <a:prstGeom prst="rect">
            <a:avLst/>
          </a:prstGeom>
          <a:noFill/>
        </p:spPr>
        <p:txBody>
          <a:bodyPr wrap="square" lIns="0" rIns="0" tIns="0" bIns="0" anchor="t">
            <a:spAutoFit/>
          </a:bodyPr>
          <a:lstStyle/>
          <a:p>
            <a:pPr algn="l">
              <a:lnSpc>
                <a:spcPct val="140000"/>
              </a:lnSpc>
            </a:pPr>
            <a:r>
              <a:rPr sz="1350" b="0" i="0">
                <a:solidFill>
                  <a:srgbClr val="1A1A1A"/>
                </a:solidFill>
                <a:latin typeface="Calibri"/>
              </a:rPr>
              <a:t>The Playbook PDF, the three-line report copy button, the escalation tiers, and your Squad roster. Bookmark this. Come back to it every week.</a:t>
            </a:r>
          </a:p>
        </p:txBody>
      </p:sp>
      <p:sp>
        <p:nvSpPr>
          <p:cNvPr id="10" name="TextBox 9"/>
          <p:cNvSpPr txBox="1"/>
          <p:nvPr/>
        </p:nvSpPr>
        <p:spPr>
          <a:xfrm>
            <a:off x="914400" y="5532120"/>
            <a:ext cx="4846320" cy="365760"/>
          </a:xfrm>
          <a:prstGeom prst="rect">
            <a:avLst/>
          </a:prstGeom>
          <a:noFill/>
        </p:spPr>
        <p:txBody>
          <a:bodyPr wrap="square" lIns="0" rIns="0" tIns="0" bIns="0" anchor="t">
            <a:spAutoFit/>
          </a:bodyPr>
          <a:lstStyle/>
          <a:p>
            <a:pPr algn="l"/>
            <a:r>
              <a:rPr sz="1300" b="1" i="1">
                <a:solidFill>
                  <a:srgbClr val="9C3622"/>
                </a:solidFill>
                <a:latin typeface="Calibri"/>
              </a:rPr>
              <a:t>pullup.servantnc.church/coaches.html</a:t>
            </a:r>
          </a:p>
        </p:txBody>
      </p:sp>
      <p:sp>
        <p:nvSpPr>
          <p:cNvPr id="11" name="Rounded Rectangle 10"/>
          <p:cNvSpPr/>
          <p:nvPr/>
        </p:nvSpPr>
        <p:spPr>
          <a:xfrm>
            <a:off x="6309360" y="1828800"/>
            <a:ext cx="5394960" cy="4206240"/>
          </a:xfrm>
          <a:prstGeom prst="roundRect">
            <a:avLst>
              <a:gd name="adj" fmla="val 4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309360" y="1828800"/>
            <a:ext cx="5394960" cy="82296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83680" y="2057400"/>
            <a:ext cx="4846320" cy="457200"/>
          </a:xfrm>
          <a:prstGeom prst="rect">
            <a:avLst/>
          </a:prstGeom>
          <a:noFill/>
        </p:spPr>
        <p:txBody>
          <a:bodyPr wrap="square" lIns="0" rIns="0" tIns="0" bIns="0" anchor="t">
            <a:spAutoFit/>
          </a:bodyPr>
          <a:lstStyle/>
          <a:p>
            <a:pPr algn="l"/>
            <a:r>
              <a:rPr sz="2000" b="1" i="0">
                <a:solidFill>
                  <a:srgbClr val="FFFFFF"/>
                </a:solidFill>
                <a:latin typeface="Calibri"/>
              </a:rPr>
              <a:t>The 8-Week Campaign Calendar</a:t>
            </a:r>
          </a:p>
        </p:txBody>
      </p:sp>
      <p:sp>
        <p:nvSpPr>
          <p:cNvPr id="14" name="TextBox 13"/>
          <p:cNvSpPr txBox="1"/>
          <p:nvPr/>
        </p:nvSpPr>
        <p:spPr>
          <a:xfrm>
            <a:off x="6583680" y="2834640"/>
            <a:ext cx="4846320" cy="365760"/>
          </a:xfrm>
          <a:prstGeom prst="rect">
            <a:avLst/>
          </a:prstGeom>
          <a:noFill/>
        </p:spPr>
        <p:txBody>
          <a:bodyPr wrap="square" lIns="0" rIns="0" tIns="0" bIns="0" anchor="t">
            <a:spAutoFit/>
          </a:bodyPr>
          <a:lstStyle/>
          <a:p>
            <a:pPr algn="l"/>
            <a:r>
              <a:rPr sz="1000" b="1" i="0">
                <a:solidFill>
                  <a:srgbClr val="9C3622"/>
                </a:solidFill>
                <a:latin typeface="Calibri"/>
              </a:rPr>
              <a:t>OPEN TO EVERYONE</a:t>
            </a:r>
          </a:p>
        </p:txBody>
      </p:sp>
      <p:sp>
        <p:nvSpPr>
          <p:cNvPr id="15" name="TextBox 14"/>
          <p:cNvSpPr txBox="1"/>
          <p:nvPr/>
        </p:nvSpPr>
        <p:spPr>
          <a:xfrm>
            <a:off x="6583680" y="3337560"/>
            <a:ext cx="4846320" cy="1828800"/>
          </a:xfrm>
          <a:prstGeom prst="rect">
            <a:avLst/>
          </a:prstGeom>
          <a:noFill/>
        </p:spPr>
        <p:txBody>
          <a:bodyPr wrap="square" lIns="0" rIns="0" tIns="0" bIns="0" anchor="t">
            <a:spAutoFit/>
          </a:bodyPr>
          <a:lstStyle/>
          <a:p>
            <a:pPr algn="l">
              <a:lnSpc>
                <a:spcPct val="140000"/>
              </a:lnSpc>
            </a:pPr>
            <a:r>
              <a:rPr sz="1350" b="0" i="0">
                <a:solidFill>
                  <a:srgbClr val="1A1A1A"/>
                </a:solidFill>
                <a:latin typeface="Calibri"/>
              </a:rPr>
              <a:t>Every week’s Sunday theme, Squad Huddle topic, member touch, and report focus. This is your operating map. Printable PDF for your wall.</a:t>
            </a:r>
          </a:p>
        </p:txBody>
      </p:sp>
      <p:sp>
        <p:nvSpPr>
          <p:cNvPr id="16" name="TextBox 15"/>
          <p:cNvSpPr txBox="1"/>
          <p:nvPr/>
        </p:nvSpPr>
        <p:spPr>
          <a:xfrm>
            <a:off x="6583680" y="5532120"/>
            <a:ext cx="4846320" cy="365760"/>
          </a:xfrm>
          <a:prstGeom prst="rect">
            <a:avLst/>
          </a:prstGeom>
          <a:noFill/>
        </p:spPr>
        <p:txBody>
          <a:bodyPr wrap="square" lIns="0" rIns="0" tIns="0" bIns="0" anchor="t">
            <a:spAutoFit/>
          </a:bodyPr>
          <a:lstStyle/>
          <a:p>
            <a:pPr algn="l"/>
            <a:r>
              <a:rPr sz="1300" b="1" i="1">
                <a:solidFill>
                  <a:srgbClr val="9C3622"/>
                </a:solidFill>
                <a:latin typeface="Calibri"/>
              </a:rPr>
              <a:t>pullup.servantnc.church/calendar.html</a:t>
            </a:r>
          </a:p>
        </p:txBody>
      </p:sp>
      <p:sp>
        <p:nvSpPr>
          <p:cNvPr id="17" name="TextBox 16"/>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18" name="TextBox 17"/>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15 / 16</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6213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365760" cy="685800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548640"/>
            <a:ext cx="10972800" cy="365760"/>
          </a:xfrm>
          <a:prstGeom prst="rect">
            <a:avLst/>
          </a:prstGeom>
          <a:noFill/>
        </p:spPr>
        <p:txBody>
          <a:bodyPr wrap="square" lIns="0" rIns="0" tIns="0" bIns="0" anchor="t">
            <a:spAutoFit/>
          </a:bodyPr>
          <a:lstStyle/>
          <a:p>
            <a:pPr algn="l"/>
            <a:r>
              <a:rPr sz="1100" b="1" i="0">
                <a:solidFill>
                  <a:srgbClr val="C0432B"/>
                </a:solidFill>
                <a:latin typeface="Calibri"/>
              </a:rPr>
              <a:t>SLIDE 16  ·  COMMISSIONING</a:t>
            </a:r>
          </a:p>
        </p:txBody>
      </p:sp>
      <p:sp>
        <p:nvSpPr>
          <p:cNvPr id="5" name="TextBox 4"/>
          <p:cNvSpPr txBox="1"/>
          <p:nvPr/>
        </p:nvSpPr>
        <p:spPr>
          <a:xfrm>
            <a:off x="914400" y="1005840"/>
            <a:ext cx="10972800" cy="914400"/>
          </a:xfrm>
          <a:prstGeom prst="rect">
            <a:avLst/>
          </a:prstGeom>
          <a:noFill/>
        </p:spPr>
        <p:txBody>
          <a:bodyPr wrap="square" lIns="0" rIns="0" tIns="0" bIns="0" anchor="t">
            <a:spAutoFit/>
          </a:bodyPr>
          <a:lstStyle/>
          <a:p>
            <a:pPr algn="l">
              <a:lnSpc>
                <a:spcPct val="105000"/>
              </a:lnSpc>
            </a:pPr>
            <a:r>
              <a:rPr sz="4800" b="1" i="0">
                <a:solidFill>
                  <a:srgbClr val="FFFFFF"/>
                </a:solidFill>
                <a:latin typeface="Calibri"/>
              </a:rPr>
              <a:t>You are the Coaches.</a:t>
            </a:r>
          </a:p>
        </p:txBody>
      </p:sp>
      <p:sp>
        <p:nvSpPr>
          <p:cNvPr id="6" name="TextBox 5"/>
          <p:cNvSpPr txBox="1"/>
          <p:nvPr/>
        </p:nvSpPr>
        <p:spPr>
          <a:xfrm>
            <a:off x="914400" y="2286000"/>
            <a:ext cx="10515600" cy="1188720"/>
          </a:xfrm>
          <a:prstGeom prst="rect">
            <a:avLst/>
          </a:prstGeom>
          <a:noFill/>
        </p:spPr>
        <p:txBody>
          <a:bodyPr wrap="square" lIns="0" rIns="0" tIns="0" bIns="0" anchor="t">
            <a:spAutoFit/>
          </a:bodyPr>
          <a:lstStyle/>
          <a:p>
            <a:pPr algn="l">
              <a:lnSpc>
                <a:spcPct val="130000"/>
              </a:lnSpc>
            </a:pPr>
            <a:r>
              <a:rPr sz="2400" b="0" i="1">
                <a:solidFill>
                  <a:srgbClr val="FFE3C0"/>
                </a:solidFill>
                <a:latin typeface="Calibri"/>
              </a:rPr>
              <a:t>Show up. Speak life. Bring them in. Pray them through.</a:t>
            </a:r>
          </a:p>
        </p:txBody>
      </p:sp>
      <p:sp>
        <p:nvSpPr>
          <p:cNvPr id="7" name="Rounded Rectangle 6"/>
          <p:cNvSpPr/>
          <p:nvPr/>
        </p:nvSpPr>
        <p:spPr>
          <a:xfrm>
            <a:off x="914400" y="3840480"/>
            <a:ext cx="10332720" cy="1828800"/>
          </a:xfrm>
          <a:prstGeom prst="roundRect">
            <a:avLst>
              <a:gd name="adj" fmla="val 4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371600" y="4114800"/>
            <a:ext cx="9418320" cy="1280160"/>
          </a:xfrm>
          <a:prstGeom prst="rect">
            <a:avLst/>
          </a:prstGeom>
          <a:noFill/>
        </p:spPr>
        <p:txBody>
          <a:bodyPr wrap="square" lIns="0" rIns="0" tIns="0" bIns="0" anchor="t">
            <a:spAutoFit/>
          </a:bodyPr>
          <a:lstStyle/>
          <a:p>
            <a:pPr algn="l">
              <a:lnSpc>
                <a:spcPct val="145000"/>
              </a:lnSpc>
            </a:pPr>
            <a:r>
              <a:rPr sz="1700" b="0" i="1">
                <a:solidFill>
                  <a:srgbClr val="1D2A44"/>
                </a:solidFill>
                <a:latin typeface="Calibri"/>
              </a:rPr>
              <a:t>“Lord — these are the ones You have chosen for this season. Anoint their words, their listening, their prayers, and their homes. Let no one on their Three be forgotten. In Jesus’ name, amen.”</a:t>
            </a:r>
          </a:p>
        </p:txBody>
      </p:sp>
      <p:sp>
        <p:nvSpPr>
          <p:cNvPr id="9" name="TextBox 8"/>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FFE3C0"/>
                </a:solidFill>
                <a:latin typeface="Calibri"/>
              </a:rPr>
              <a:t>THE PULL UP MOVEMENT  ·  SELWYN DAVIS  ·  SERVANT CHURCH</a:t>
            </a:r>
          </a:p>
        </p:txBody>
      </p:sp>
      <p:sp>
        <p:nvSpPr>
          <p:cNvPr id="10" name="TextBox 9"/>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FFE3C0"/>
                </a:solidFill>
                <a:latin typeface="Calibri"/>
              </a:rPr>
              <a:t>16 / 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2  ·  WELCOME</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Why you are in this room.</a:t>
            </a:r>
          </a:p>
        </p:txBody>
      </p:sp>
      <p:sp>
        <p:nvSpPr>
          <p:cNvPr id="5" name="TextBox 4"/>
          <p:cNvSpPr txBox="1"/>
          <p:nvPr/>
        </p:nvSpPr>
        <p:spPr>
          <a:xfrm>
            <a:off x="640080" y="1828800"/>
            <a:ext cx="5943600" cy="457200"/>
          </a:xfrm>
          <a:prstGeom prst="rect">
            <a:avLst/>
          </a:prstGeom>
          <a:noFill/>
        </p:spPr>
        <p:txBody>
          <a:bodyPr wrap="square" lIns="0" rIns="0" tIns="0" bIns="0" anchor="t">
            <a:spAutoFit/>
          </a:bodyPr>
          <a:lstStyle/>
          <a:p>
            <a:pPr algn="l"/>
            <a:r>
              <a:rPr sz="1800" b="1" i="0">
                <a:solidFill>
                  <a:srgbClr val="1D2A44"/>
                </a:solidFill>
                <a:latin typeface="Calibri"/>
              </a:rPr>
              <a:t>You were not asked randomly.</a:t>
            </a:r>
          </a:p>
        </p:txBody>
      </p:sp>
      <p:sp>
        <p:nvSpPr>
          <p:cNvPr id="6" name="TextBox 5"/>
          <p:cNvSpPr txBox="1"/>
          <p:nvPr/>
        </p:nvSpPr>
        <p:spPr>
          <a:xfrm>
            <a:off x="640080" y="2377440"/>
            <a:ext cx="5943600" cy="2286000"/>
          </a:xfrm>
          <a:prstGeom prst="rect">
            <a:avLst/>
          </a:prstGeom>
          <a:noFill/>
        </p:spPr>
        <p:txBody>
          <a:bodyPr wrap="square" lIns="0" rIns="0" tIns="0" bIns="0" anchor="t">
            <a:spAutoFit/>
          </a:bodyPr>
          <a:lstStyle/>
          <a:p>
            <a:pPr algn="l">
              <a:lnSpc>
                <a:spcPct val="135000"/>
              </a:lnSpc>
            </a:pPr>
            <a:r>
              <a:rPr sz="1500" b="0" i="0">
                <a:solidFill>
                  <a:srgbClr val="1A1A1A"/>
                </a:solidFill>
                <a:latin typeface="Calibri"/>
              </a:rPr>
              <a:t>You were chosen because I trust you to anchor a Squad of three to five people through the next eight weeks of the Pull Up campaign. Not because you have it all figured out. Because you show up, you pray by name, and you make the call when something needs to be said.</a:t>
            </a:r>
          </a:p>
        </p:txBody>
      </p:sp>
      <p:sp>
        <p:nvSpPr>
          <p:cNvPr id="7" name="Rounded Rectangle 6"/>
          <p:cNvSpPr/>
          <p:nvPr/>
        </p:nvSpPr>
        <p:spPr>
          <a:xfrm>
            <a:off x="6949440" y="1737360"/>
            <a:ext cx="4754880" cy="4114800"/>
          </a:xfrm>
          <a:prstGeom prst="roundRect">
            <a:avLst>
              <a:gd name="adj" fmla="val 5000"/>
            </a:avLst>
          </a:prstGeom>
          <a:solidFill>
            <a:srgbClr val="FFFFFF"/>
          </a:solidFill>
          <a:ln w="25400">
            <a:solidFill>
              <a:srgbClr val="C0432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223760" y="1965960"/>
            <a:ext cx="4206240" cy="365760"/>
          </a:xfrm>
          <a:prstGeom prst="rect">
            <a:avLst/>
          </a:prstGeom>
          <a:noFill/>
        </p:spPr>
        <p:txBody>
          <a:bodyPr wrap="square" lIns="0" rIns="0" tIns="0" bIns="0" anchor="t">
            <a:spAutoFit/>
          </a:bodyPr>
          <a:lstStyle/>
          <a:p>
            <a:pPr algn="l"/>
            <a:r>
              <a:rPr sz="1100" b="1" i="0">
                <a:solidFill>
                  <a:srgbClr val="C0432B"/>
                </a:solidFill>
                <a:latin typeface="Calibri"/>
              </a:rPr>
              <a:t>TODAY · 90 MINUTES</a:t>
            </a:r>
          </a:p>
        </p:txBody>
      </p:sp>
      <p:sp>
        <p:nvSpPr>
          <p:cNvPr id="9" name="TextBox 8"/>
          <p:cNvSpPr txBox="1"/>
          <p:nvPr/>
        </p:nvSpPr>
        <p:spPr>
          <a:xfrm>
            <a:off x="7223760" y="2423160"/>
            <a:ext cx="914400" cy="365760"/>
          </a:xfrm>
          <a:prstGeom prst="rect">
            <a:avLst/>
          </a:prstGeom>
          <a:noFill/>
        </p:spPr>
        <p:txBody>
          <a:bodyPr wrap="square" lIns="0" rIns="0" tIns="0" bIns="0" anchor="t">
            <a:spAutoFit/>
          </a:bodyPr>
          <a:lstStyle/>
          <a:p>
            <a:pPr algn="l"/>
            <a:r>
              <a:rPr sz="1100" b="1" i="0">
                <a:solidFill>
                  <a:srgbClr val="9C3622"/>
                </a:solidFill>
                <a:latin typeface="Calibri"/>
              </a:rPr>
              <a:t>10 min</a:t>
            </a:r>
          </a:p>
        </p:txBody>
      </p:sp>
      <p:sp>
        <p:nvSpPr>
          <p:cNvPr id="10" name="TextBox 9"/>
          <p:cNvSpPr txBox="1"/>
          <p:nvPr/>
        </p:nvSpPr>
        <p:spPr>
          <a:xfrm>
            <a:off x="8229600" y="2423160"/>
            <a:ext cx="3200400" cy="365760"/>
          </a:xfrm>
          <a:prstGeom prst="rect">
            <a:avLst/>
          </a:prstGeom>
          <a:noFill/>
        </p:spPr>
        <p:txBody>
          <a:bodyPr wrap="square" lIns="0" rIns="0" tIns="0" bIns="0" anchor="t">
            <a:spAutoFit/>
          </a:bodyPr>
          <a:lstStyle/>
          <a:p>
            <a:pPr algn="l"/>
            <a:r>
              <a:rPr sz="1300" b="0" i="0">
                <a:solidFill>
                  <a:srgbClr val="1A1A1A"/>
                </a:solidFill>
                <a:latin typeface="Calibri"/>
              </a:rPr>
              <a:t>The Big Idea + The Framework</a:t>
            </a:r>
          </a:p>
        </p:txBody>
      </p:sp>
      <p:sp>
        <p:nvSpPr>
          <p:cNvPr id="11" name="TextBox 10"/>
          <p:cNvSpPr txBox="1"/>
          <p:nvPr/>
        </p:nvSpPr>
        <p:spPr>
          <a:xfrm>
            <a:off x="7223760" y="2880360"/>
            <a:ext cx="914400" cy="365760"/>
          </a:xfrm>
          <a:prstGeom prst="rect">
            <a:avLst/>
          </a:prstGeom>
          <a:noFill/>
        </p:spPr>
        <p:txBody>
          <a:bodyPr wrap="square" lIns="0" rIns="0" tIns="0" bIns="0" anchor="t">
            <a:spAutoFit/>
          </a:bodyPr>
          <a:lstStyle/>
          <a:p>
            <a:pPr algn="l"/>
            <a:r>
              <a:rPr sz="1100" b="1" i="0">
                <a:solidFill>
                  <a:srgbClr val="9C3622"/>
                </a:solidFill>
                <a:latin typeface="Calibri"/>
              </a:rPr>
              <a:t>15 min</a:t>
            </a:r>
          </a:p>
        </p:txBody>
      </p:sp>
      <p:sp>
        <p:nvSpPr>
          <p:cNvPr id="12" name="TextBox 11"/>
          <p:cNvSpPr txBox="1"/>
          <p:nvPr/>
        </p:nvSpPr>
        <p:spPr>
          <a:xfrm>
            <a:off x="8229600" y="2880360"/>
            <a:ext cx="3200400" cy="365760"/>
          </a:xfrm>
          <a:prstGeom prst="rect">
            <a:avLst/>
          </a:prstGeom>
          <a:noFill/>
        </p:spPr>
        <p:txBody>
          <a:bodyPr wrap="square" lIns="0" rIns="0" tIns="0" bIns="0" anchor="t">
            <a:spAutoFit/>
          </a:bodyPr>
          <a:lstStyle/>
          <a:p>
            <a:pPr algn="l"/>
            <a:r>
              <a:rPr sz="1300" b="0" i="0">
                <a:solidFill>
                  <a:srgbClr val="1A1A1A"/>
                </a:solidFill>
                <a:latin typeface="Calibri"/>
              </a:rPr>
              <a:t>What a Coach is and is not</a:t>
            </a:r>
          </a:p>
        </p:txBody>
      </p:sp>
      <p:sp>
        <p:nvSpPr>
          <p:cNvPr id="13" name="TextBox 12"/>
          <p:cNvSpPr txBox="1"/>
          <p:nvPr/>
        </p:nvSpPr>
        <p:spPr>
          <a:xfrm>
            <a:off x="7223760" y="3337560"/>
            <a:ext cx="914400" cy="365760"/>
          </a:xfrm>
          <a:prstGeom prst="rect">
            <a:avLst/>
          </a:prstGeom>
          <a:noFill/>
        </p:spPr>
        <p:txBody>
          <a:bodyPr wrap="square" lIns="0" rIns="0" tIns="0" bIns="0" anchor="t">
            <a:spAutoFit/>
          </a:bodyPr>
          <a:lstStyle/>
          <a:p>
            <a:pPr algn="l"/>
            <a:r>
              <a:rPr sz="1100" b="1" i="0">
                <a:solidFill>
                  <a:srgbClr val="9C3622"/>
                </a:solidFill>
                <a:latin typeface="Calibri"/>
              </a:rPr>
              <a:t>20 min</a:t>
            </a:r>
          </a:p>
        </p:txBody>
      </p:sp>
      <p:sp>
        <p:nvSpPr>
          <p:cNvPr id="14" name="TextBox 13"/>
          <p:cNvSpPr txBox="1"/>
          <p:nvPr/>
        </p:nvSpPr>
        <p:spPr>
          <a:xfrm>
            <a:off x="8229600" y="3337560"/>
            <a:ext cx="3200400" cy="365760"/>
          </a:xfrm>
          <a:prstGeom prst="rect">
            <a:avLst/>
          </a:prstGeom>
          <a:noFill/>
        </p:spPr>
        <p:txBody>
          <a:bodyPr wrap="square" lIns="0" rIns="0" tIns="0" bIns="0" anchor="t">
            <a:spAutoFit/>
          </a:bodyPr>
          <a:lstStyle/>
          <a:p>
            <a:pPr algn="l"/>
            <a:r>
              <a:rPr sz="1300" b="0" i="0">
                <a:solidFill>
                  <a:srgbClr val="1A1A1A"/>
                </a:solidFill>
                <a:latin typeface="Calibri"/>
              </a:rPr>
              <a:t>The Weekly Rhythm</a:t>
            </a:r>
          </a:p>
        </p:txBody>
      </p:sp>
      <p:sp>
        <p:nvSpPr>
          <p:cNvPr id="15" name="TextBox 14"/>
          <p:cNvSpPr txBox="1"/>
          <p:nvPr/>
        </p:nvSpPr>
        <p:spPr>
          <a:xfrm>
            <a:off x="7223760" y="3794760"/>
            <a:ext cx="914400" cy="365760"/>
          </a:xfrm>
          <a:prstGeom prst="rect">
            <a:avLst/>
          </a:prstGeom>
          <a:noFill/>
        </p:spPr>
        <p:txBody>
          <a:bodyPr wrap="square" lIns="0" rIns="0" tIns="0" bIns="0" anchor="t">
            <a:spAutoFit/>
          </a:bodyPr>
          <a:lstStyle/>
          <a:p>
            <a:pPr algn="l"/>
            <a:r>
              <a:rPr sz="1100" b="1" i="0">
                <a:solidFill>
                  <a:srgbClr val="9C3622"/>
                </a:solidFill>
                <a:latin typeface="Calibri"/>
              </a:rPr>
              <a:t>15 min</a:t>
            </a:r>
          </a:p>
        </p:txBody>
      </p:sp>
      <p:sp>
        <p:nvSpPr>
          <p:cNvPr id="16" name="TextBox 15"/>
          <p:cNvSpPr txBox="1"/>
          <p:nvPr/>
        </p:nvSpPr>
        <p:spPr>
          <a:xfrm>
            <a:off x="8229600" y="3794760"/>
            <a:ext cx="3200400" cy="365760"/>
          </a:xfrm>
          <a:prstGeom prst="rect">
            <a:avLst/>
          </a:prstGeom>
          <a:noFill/>
        </p:spPr>
        <p:txBody>
          <a:bodyPr wrap="square" lIns="0" rIns="0" tIns="0" bIns="0" anchor="t">
            <a:spAutoFit/>
          </a:bodyPr>
          <a:lstStyle/>
          <a:p>
            <a:pPr algn="l"/>
            <a:r>
              <a:rPr sz="1300" b="0" i="0">
                <a:solidFill>
                  <a:srgbClr val="1A1A1A"/>
                </a:solidFill>
                <a:latin typeface="Calibri"/>
              </a:rPr>
              <a:t>The First Huddle walkthrough</a:t>
            </a:r>
          </a:p>
        </p:txBody>
      </p:sp>
      <p:sp>
        <p:nvSpPr>
          <p:cNvPr id="17" name="TextBox 16"/>
          <p:cNvSpPr txBox="1"/>
          <p:nvPr/>
        </p:nvSpPr>
        <p:spPr>
          <a:xfrm>
            <a:off x="7223760" y="4251960"/>
            <a:ext cx="914400" cy="365760"/>
          </a:xfrm>
          <a:prstGeom prst="rect">
            <a:avLst/>
          </a:prstGeom>
          <a:noFill/>
        </p:spPr>
        <p:txBody>
          <a:bodyPr wrap="square" lIns="0" rIns="0" tIns="0" bIns="0" anchor="t">
            <a:spAutoFit/>
          </a:bodyPr>
          <a:lstStyle/>
          <a:p>
            <a:pPr algn="l"/>
            <a:r>
              <a:rPr sz="1100" b="1" i="0">
                <a:solidFill>
                  <a:srgbClr val="9C3622"/>
                </a:solidFill>
                <a:latin typeface="Calibri"/>
              </a:rPr>
              <a:t>10 min</a:t>
            </a:r>
          </a:p>
        </p:txBody>
      </p:sp>
      <p:sp>
        <p:nvSpPr>
          <p:cNvPr id="18" name="TextBox 17"/>
          <p:cNvSpPr txBox="1"/>
          <p:nvPr/>
        </p:nvSpPr>
        <p:spPr>
          <a:xfrm>
            <a:off x="8229600" y="4251960"/>
            <a:ext cx="3200400" cy="365760"/>
          </a:xfrm>
          <a:prstGeom prst="rect">
            <a:avLst/>
          </a:prstGeom>
          <a:noFill/>
        </p:spPr>
        <p:txBody>
          <a:bodyPr wrap="square" lIns="0" rIns="0" tIns="0" bIns="0" anchor="t">
            <a:spAutoFit/>
          </a:bodyPr>
          <a:lstStyle/>
          <a:p>
            <a:pPr algn="l"/>
            <a:r>
              <a:rPr sz="1300" b="0" i="0">
                <a:solidFill>
                  <a:srgbClr val="1A1A1A"/>
                </a:solidFill>
                <a:latin typeface="Calibri"/>
              </a:rPr>
              <a:t>Escalation + Prayer</a:t>
            </a:r>
          </a:p>
        </p:txBody>
      </p:sp>
      <p:sp>
        <p:nvSpPr>
          <p:cNvPr id="19" name="TextBox 18"/>
          <p:cNvSpPr txBox="1"/>
          <p:nvPr/>
        </p:nvSpPr>
        <p:spPr>
          <a:xfrm>
            <a:off x="7223760" y="4709160"/>
            <a:ext cx="914400" cy="365760"/>
          </a:xfrm>
          <a:prstGeom prst="rect">
            <a:avLst/>
          </a:prstGeom>
          <a:noFill/>
        </p:spPr>
        <p:txBody>
          <a:bodyPr wrap="square" lIns="0" rIns="0" tIns="0" bIns="0" anchor="t">
            <a:spAutoFit/>
          </a:bodyPr>
          <a:lstStyle/>
          <a:p>
            <a:pPr algn="l"/>
            <a:r>
              <a:rPr sz="1100" b="1" i="0">
                <a:solidFill>
                  <a:srgbClr val="9C3622"/>
                </a:solidFill>
                <a:latin typeface="Calibri"/>
              </a:rPr>
              <a:t>10 min</a:t>
            </a:r>
          </a:p>
        </p:txBody>
      </p:sp>
      <p:sp>
        <p:nvSpPr>
          <p:cNvPr id="20" name="TextBox 19"/>
          <p:cNvSpPr txBox="1"/>
          <p:nvPr/>
        </p:nvSpPr>
        <p:spPr>
          <a:xfrm>
            <a:off x="8229600" y="4709160"/>
            <a:ext cx="3200400" cy="365760"/>
          </a:xfrm>
          <a:prstGeom prst="rect">
            <a:avLst/>
          </a:prstGeom>
          <a:noFill/>
        </p:spPr>
        <p:txBody>
          <a:bodyPr wrap="square" lIns="0" rIns="0" tIns="0" bIns="0" anchor="t">
            <a:spAutoFit/>
          </a:bodyPr>
          <a:lstStyle/>
          <a:p>
            <a:pPr algn="l"/>
            <a:r>
              <a:rPr sz="1300" b="0" i="0">
                <a:solidFill>
                  <a:srgbClr val="1A1A1A"/>
                </a:solidFill>
                <a:latin typeface="Calibri"/>
              </a:rPr>
              <a:t>Q&amp;A</a:t>
            </a:r>
          </a:p>
        </p:txBody>
      </p:sp>
      <p:sp>
        <p:nvSpPr>
          <p:cNvPr id="21" name="TextBox 20"/>
          <p:cNvSpPr txBox="1"/>
          <p:nvPr/>
        </p:nvSpPr>
        <p:spPr>
          <a:xfrm>
            <a:off x="7223760" y="5166360"/>
            <a:ext cx="914400" cy="365760"/>
          </a:xfrm>
          <a:prstGeom prst="rect">
            <a:avLst/>
          </a:prstGeom>
          <a:noFill/>
        </p:spPr>
        <p:txBody>
          <a:bodyPr wrap="square" lIns="0" rIns="0" tIns="0" bIns="0" anchor="t">
            <a:spAutoFit/>
          </a:bodyPr>
          <a:lstStyle/>
          <a:p>
            <a:pPr algn="l"/>
            <a:r>
              <a:rPr sz="1100" b="1" i="0">
                <a:solidFill>
                  <a:srgbClr val="9C3622"/>
                </a:solidFill>
                <a:latin typeface="Calibri"/>
              </a:rPr>
              <a:t>10 min</a:t>
            </a:r>
          </a:p>
        </p:txBody>
      </p:sp>
      <p:sp>
        <p:nvSpPr>
          <p:cNvPr id="22" name="TextBox 21"/>
          <p:cNvSpPr txBox="1"/>
          <p:nvPr/>
        </p:nvSpPr>
        <p:spPr>
          <a:xfrm>
            <a:off x="8229600" y="5166360"/>
            <a:ext cx="3200400" cy="365760"/>
          </a:xfrm>
          <a:prstGeom prst="rect">
            <a:avLst/>
          </a:prstGeom>
          <a:noFill/>
        </p:spPr>
        <p:txBody>
          <a:bodyPr wrap="square" lIns="0" rIns="0" tIns="0" bIns="0" anchor="t">
            <a:spAutoFit/>
          </a:bodyPr>
          <a:lstStyle/>
          <a:p>
            <a:pPr algn="l"/>
            <a:r>
              <a:rPr sz="1300" b="0" i="0">
                <a:solidFill>
                  <a:srgbClr val="1A1A1A"/>
                </a:solidFill>
                <a:latin typeface="Calibri"/>
              </a:rPr>
              <a:t>Commissioning</a:t>
            </a:r>
          </a:p>
        </p:txBody>
      </p:sp>
      <p:sp>
        <p:nvSpPr>
          <p:cNvPr id="23" name="TextBox 22"/>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24" name="TextBox 23"/>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2 / 16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3  ·  THE BIG IDEA</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Programs plateau. People do not.</a:t>
            </a:r>
          </a:p>
        </p:txBody>
      </p:sp>
      <p:sp>
        <p:nvSpPr>
          <p:cNvPr id="5" name="TextBox 4"/>
          <p:cNvSpPr txBox="1"/>
          <p:nvPr/>
        </p:nvSpPr>
        <p:spPr>
          <a:xfrm>
            <a:off x="640080" y="1828800"/>
            <a:ext cx="10972800" cy="457200"/>
          </a:xfrm>
          <a:prstGeom prst="rect">
            <a:avLst/>
          </a:prstGeom>
          <a:noFill/>
        </p:spPr>
        <p:txBody>
          <a:bodyPr wrap="square" lIns="0" rIns="0" tIns="0" bIns="0" anchor="t">
            <a:spAutoFit/>
          </a:bodyPr>
          <a:lstStyle/>
          <a:p>
            <a:pPr algn="l"/>
            <a:r>
              <a:rPr sz="1900" b="1" i="0">
                <a:solidFill>
                  <a:srgbClr val="1D2A44"/>
                </a:solidFill>
                <a:latin typeface="Calibri"/>
              </a:rPr>
              <a:t>Most churches have run every evangelism program on the shelf.</a:t>
            </a:r>
          </a:p>
        </p:txBody>
      </p:sp>
      <p:sp>
        <p:nvSpPr>
          <p:cNvPr id="6" name="TextBox 5"/>
          <p:cNvSpPr txBox="1"/>
          <p:nvPr/>
        </p:nvSpPr>
        <p:spPr>
          <a:xfrm>
            <a:off x="640080" y="2468880"/>
            <a:ext cx="10972800" cy="1828800"/>
          </a:xfrm>
          <a:prstGeom prst="rect">
            <a:avLst/>
          </a:prstGeom>
          <a:noFill/>
        </p:spPr>
        <p:txBody>
          <a:bodyPr wrap="square" lIns="0" rIns="0" tIns="0" bIns="0" anchor="t">
            <a:spAutoFit/>
          </a:bodyPr>
          <a:lstStyle/>
          <a:p>
            <a:pPr algn="l">
              <a:lnSpc>
                <a:spcPct val="140000"/>
              </a:lnSpc>
            </a:pPr>
            <a:r>
              <a:rPr sz="1600" b="0" i="0">
                <a:solidFill>
                  <a:srgbClr val="1A1A1A"/>
                </a:solidFill>
                <a:latin typeface="Calibri"/>
              </a:rPr>
              <a:t>None of them stuck. Not because they were bad programs. Because they were programs. They treated every believer like a Street Preacher. Almost nobody is.</a:t>
            </a:r>
          </a:p>
        </p:txBody>
      </p:sp>
      <p:sp>
        <p:nvSpPr>
          <p:cNvPr id="7" name="Rounded Rectangle 6"/>
          <p:cNvSpPr/>
          <p:nvPr/>
        </p:nvSpPr>
        <p:spPr>
          <a:xfrm>
            <a:off x="640080" y="4572000"/>
            <a:ext cx="10881360" cy="1463040"/>
          </a:xfrm>
          <a:prstGeom prst="roundRect">
            <a:avLst>
              <a:gd name="adj" fmla="val 5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97280" y="4892040"/>
            <a:ext cx="9966960" cy="822960"/>
          </a:xfrm>
          <a:prstGeom prst="rect">
            <a:avLst/>
          </a:prstGeom>
          <a:noFill/>
        </p:spPr>
        <p:txBody>
          <a:bodyPr wrap="square" lIns="0" rIns="0" tIns="0" bIns="0" anchor="t">
            <a:spAutoFit/>
          </a:bodyPr>
          <a:lstStyle/>
          <a:p>
            <a:pPr algn="l">
              <a:lnSpc>
                <a:spcPct val="130000"/>
              </a:lnSpc>
            </a:pPr>
            <a:r>
              <a:rPr sz="1700" b="0" i="1">
                <a:solidFill>
                  <a:srgbClr val="FFFFFF"/>
                </a:solidFill>
                <a:latin typeface="Calibri"/>
              </a:rPr>
              <a:t>“God gave your church six styles — Street Preacher, Professor, Witness, Friend, Inviter, Servant. When members evangelize from their gifting, the whole church starts to move.”</a:t>
            </a:r>
          </a:p>
        </p:txBody>
      </p:sp>
      <p:sp>
        <p:nvSpPr>
          <p:cNvPr id="9" name="TextBox 8"/>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10" name="TextBox 9"/>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3 / 16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4  ·  THE FRAMEWORK</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PULL UP — six verbs. In this order.</a:t>
            </a:r>
          </a:p>
        </p:txBody>
      </p:sp>
      <p:sp>
        <p:nvSpPr>
          <p:cNvPr id="5" name="Rounded Rectangle 4"/>
          <p:cNvSpPr/>
          <p:nvPr/>
        </p:nvSpPr>
        <p:spPr>
          <a:xfrm>
            <a:off x="640080" y="1920240"/>
            <a:ext cx="3657600" cy="1737360"/>
          </a:xfrm>
          <a:prstGeom prst="roundRect">
            <a:avLst>
              <a:gd name="adj" fmla="val 6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Oval 5"/>
          <p:cNvSpPr/>
          <p:nvPr/>
        </p:nvSpPr>
        <p:spPr>
          <a:xfrm>
            <a:off x="914400" y="2194560"/>
            <a:ext cx="731520" cy="731520"/>
          </a:xfrm>
          <a:prstGeom prst="ellipse">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194560"/>
            <a:ext cx="731520" cy="731520"/>
          </a:xfrm>
          <a:prstGeom prst="rect">
            <a:avLst/>
          </a:prstGeom>
          <a:noFill/>
        </p:spPr>
        <p:txBody>
          <a:bodyPr wrap="square" lIns="0" rIns="0" tIns="0" bIns="0" anchor="ctr">
            <a:spAutoFit/>
          </a:bodyPr>
          <a:lstStyle/>
          <a:p>
            <a:pPr algn="ctr"/>
            <a:r>
              <a:rPr sz="3200" b="1" i="0">
                <a:solidFill>
                  <a:srgbClr val="FFFFFF"/>
                </a:solidFill>
                <a:latin typeface="Calibri"/>
              </a:rPr>
              <a:t>P</a:t>
            </a:r>
          </a:p>
        </p:txBody>
      </p:sp>
      <p:sp>
        <p:nvSpPr>
          <p:cNvPr id="8" name="TextBox 7"/>
          <p:cNvSpPr txBox="1"/>
          <p:nvPr/>
        </p:nvSpPr>
        <p:spPr>
          <a:xfrm>
            <a:off x="1828800" y="2240280"/>
            <a:ext cx="2286000" cy="457200"/>
          </a:xfrm>
          <a:prstGeom prst="rect">
            <a:avLst/>
          </a:prstGeom>
          <a:noFill/>
        </p:spPr>
        <p:txBody>
          <a:bodyPr wrap="square" lIns="0" rIns="0" tIns="0" bIns="0" anchor="t">
            <a:spAutoFit/>
          </a:bodyPr>
          <a:lstStyle/>
          <a:p>
            <a:pPr algn="l"/>
            <a:r>
              <a:rPr sz="1800" b="1" i="0">
                <a:solidFill>
                  <a:srgbClr val="1D2A44"/>
                </a:solidFill>
                <a:latin typeface="Calibri"/>
              </a:rPr>
              <a:t>PRESENCE</a:t>
            </a:r>
          </a:p>
        </p:txBody>
      </p:sp>
      <p:sp>
        <p:nvSpPr>
          <p:cNvPr id="9" name="TextBox 8"/>
          <p:cNvSpPr txBox="1"/>
          <p:nvPr/>
        </p:nvSpPr>
        <p:spPr>
          <a:xfrm>
            <a:off x="1828800" y="2697480"/>
            <a:ext cx="2286000" cy="731520"/>
          </a:xfrm>
          <a:prstGeom prst="rect">
            <a:avLst/>
          </a:prstGeom>
          <a:noFill/>
        </p:spPr>
        <p:txBody>
          <a:bodyPr wrap="square" lIns="0" rIns="0" tIns="0" bIns="0" anchor="t">
            <a:spAutoFit/>
          </a:bodyPr>
          <a:lstStyle/>
          <a:p>
            <a:pPr algn="l"/>
            <a:r>
              <a:rPr sz="1300" b="0" i="1">
                <a:solidFill>
                  <a:srgbClr val="555555"/>
                </a:solidFill>
                <a:latin typeface="Calibri"/>
              </a:rPr>
              <a:t>Show up before you speak.</a:t>
            </a:r>
          </a:p>
        </p:txBody>
      </p:sp>
      <p:sp>
        <p:nvSpPr>
          <p:cNvPr id="10" name="Rounded Rectangle 9"/>
          <p:cNvSpPr/>
          <p:nvPr/>
        </p:nvSpPr>
        <p:spPr>
          <a:xfrm>
            <a:off x="4434840" y="1920240"/>
            <a:ext cx="3657600" cy="1737360"/>
          </a:xfrm>
          <a:prstGeom prst="roundRect">
            <a:avLst>
              <a:gd name="adj" fmla="val 6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4709160" y="2194560"/>
            <a:ext cx="731520" cy="731520"/>
          </a:xfrm>
          <a:prstGeom prst="ellipse">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709160" y="2194560"/>
            <a:ext cx="731520" cy="731520"/>
          </a:xfrm>
          <a:prstGeom prst="rect">
            <a:avLst/>
          </a:prstGeom>
          <a:noFill/>
        </p:spPr>
        <p:txBody>
          <a:bodyPr wrap="square" lIns="0" rIns="0" tIns="0" bIns="0" anchor="ctr">
            <a:spAutoFit/>
          </a:bodyPr>
          <a:lstStyle/>
          <a:p>
            <a:pPr algn="ctr"/>
            <a:r>
              <a:rPr sz="3200" b="1" i="0">
                <a:solidFill>
                  <a:srgbClr val="FFFFFF"/>
                </a:solidFill>
                <a:latin typeface="Calibri"/>
              </a:rPr>
              <a:t>U</a:t>
            </a:r>
          </a:p>
        </p:txBody>
      </p:sp>
      <p:sp>
        <p:nvSpPr>
          <p:cNvPr id="13" name="TextBox 12"/>
          <p:cNvSpPr txBox="1"/>
          <p:nvPr/>
        </p:nvSpPr>
        <p:spPr>
          <a:xfrm>
            <a:off x="5623560" y="2240280"/>
            <a:ext cx="2286000" cy="457200"/>
          </a:xfrm>
          <a:prstGeom prst="rect">
            <a:avLst/>
          </a:prstGeom>
          <a:noFill/>
        </p:spPr>
        <p:txBody>
          <a:bodyPr wrap="square" lIns="0" rIns="0" tIns="0" bIns="0" anchor="t">
            <a:spAutoFit/>
          </a:bodyPr>
          <a:lstStyle/>
          <a:p>
            <a:pPr algn="l"/>
            <a:r>
              <a:rPr sz="1800" b="1" i="0">
                <a:solidFill>
                  <a:srgbClr val="1D2A44"/>
                </a:solidFill>
                <a:latin typeface="Calibri"/>
              </a:rPr>
              <a:t>UNDERSTANDING</a:t>
            </a:r>
          </a:p>
        </p:txBody>
      </p:sp>
      <p:sp>
        <p:nvSpPr>
          <p:cNvPr id="14" name="TextBox 13"/>
          <p:cNvSpPr txBox="1"/>
          <p:nvPr/>
        </p:nvSpPr>
        <p:spPr>
          <a:xfrm>
            <a:off x="5623560" y="2697480"/>
            <a:ext cx="2286000" cy="731520"/>
          </a:xfrm>
          <a:prstGeom prst="rect">
            <a:avLst/>
          </a:prstGeom>
          <a:noFill/>
        </p:spPr>
        <p:txBody>
          <a:bodyPr wrap="square" lIns="0" rIns="0" tIns="0" bIns="0" anchor="t">
            <a:spAutoFit/>
          </a:bodyPr>
          <a:lstStyle/>
          <a:p>
            <a:pPr algn="l"/>
            <a:r>
              <a:rPr sz="1300" b="0" i="1">
                <a:solidFill>
                  <a:srgbClr val="555555"/>
                </a:solidFill>
                <a:latin typeface="Calibri"/>
              </a:rPr>
              <a:t>Lead with their story.</a:t>
            </a:r>
          </a:p>
        </p:txBody>
      </p:sp>
      <p:sp>
        <p:nvSpPr>
          <p:cNvPr id="15" name="Rounded Rectangle 14"/>
          <p:cNvSpPr/>
          <p:nvPr/>
        </p:nvSpPr>
        <p:spPr>
          <a:xfrm>
            <a:off x="8229600" y="1920240"/>
            <a:ext cx="3657600" cy="1737360"/>
          </a:xfrm>
          <a:prstGeom prst="roundRect">
            <a:avLst>
              <a:gd name="adj" fmla="val 6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Oval 15"/>
          <p:cNvSpPr/>
          <p:nvPr/>
        </p:nvSpPr>
        <p:spPr>
          <a:xfrm>
            <a:off x="8503920" y="2194560"/>
            <a:ext cx="731520" cy="731520"/>
          </a:xfrm>
          <a:prstGeom prst="ellipse">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503920" y="2194560"/>
            <a:ext cx="731520" cy="731520"/>
          </a:xfrm>
          <a:prstGeom prst="rect">
            <a:avLst/>
          </a:prstGeom>
          <a:noFill/>
        </p:spPr>
        <p:txBody>
          <a:bodyPr wrap="square" lIns="0" rIns="0" tIns="0" bIns="0" anchor="ctr">
            <a:spAutoFit/>
          </a:bodyPr>
          <a:lstStyle/>
          <a:p>
            <a:pPr algn="ctr"/>
            <a:r>
              <a:rPr sz="3200" b="1" i="0">
                <a:solidFill>
                  <a:srgbClr val="FFFFFF"/>
                </a:solidFill>
                <a:latin typeface="Calibri"/>
              </a:rPr>
              <a:t>L</a:t>
            </a:r>
          </a:p>
        </p:txBody>
      </p:sp>
      <p:sp>
        <p:nvSpPr>
          <p:cNvPr id="18" name="TextBox 17"/>
          <p:cNvSpPr txBox="1"/>
          <p:nvPr/>
        </p:nvSpPr>
        <p:spPr>
          <a:xfrm>
            <a:off x="9418320" y="2240280"/>
            <a:ext cx="2286000" cy="457200"/>
          </a:xfrm>
          <a:prstGeom prst="rect">
            <a:avLst/>
          </a:prstGeom>
          <a:noFill/>
        </p:spPr>
        <p:txBody>
          <a:bodyPr wrap="square" lIns="0" rIns="0" tIns="0" bIns="0" anchor="t">
            <a:spAutoFit/>
          </a:bodyPr>
          <a:lstStyle/>
          <a:p>
            <a:pPr algn="l"/>
            <a:r>
              <a:rPr sz="1800" b="1" i="0">
                <a:solidFill>
                  <a:srgbClr val="1D2A44"/>
                </a:solidFill>
                <a:latin typeface="Calibri"/>
              </a:rPr>
              <a:t>LISTENING</a:t>
            </a:r>
          </a:p>
        </p:txBody>
      </p:sp>
      <p:sp>
        <p:nvSpPr>
          <p:cNvPr id="19" name="TextBox 18"/>
          <p:cNvSpPr txBox="1"/>
          <p:nvPr/>
        </p:nvSpPr>
        <p:spPr>
          <a:xfrm>
            <a:off x="9418320" y="2697480"/>
            <a:ext cx="2286000" cy="731520"/>
          </a:xfrm>
          <a:prstGeom prst="rect">
            <a:avLst/>
          </a:prstGeom>
          <a:noFill/>
        </p:spPr>
        <p:txBody>
          <a:bodyPr wrap="square" lIns="0" rIns="0" tIns="0" bIns="0" anchor="t">
            <a:spAutoFit/>
          </a:bodyPr>
          <a:lstStyle/>
          <a:p>
            <a:pPr algn="l"/>
            <a:r>
              <a:rPr sz="1300" b="0" i="1">
                <a:solidFill>
                  <a:srgbClr val="555555"/>
                </a:solidFill>
                <a:latin typeface="Calibri"/>
              </a:rPr>
              <a:t>Silence is a discipline.</a:t>
            </a:r>
          </a:p>
        </p:txBody>
      </p:sp>
      <p:sp>
        <p:nvSpPr>
          <p:cNvPr id="20" name="Rounded Rectangle 19"/>
          <p:cNvSpPr/>
          <p:nvPr/>
        </p:nvSpPr>
        <p:spPr>
          <a:xfrm>
            <a:off x="640080" y="3840480"/>
            <a:ext cx="3657600" cy="1737360"/>
          </a:xfrm>
          <a:prstGeom prst="roundRect">
            <a:avLst>
              <a:gd name="adj" fmla="val 6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Oval 20"/>
          <p:cNvSpPr/>
          <p:nvPr/>
        </p:nvSpPr>
        <p:spPr>
          <a:xfrm>
            <a:off x="914400" y="4114800"/>
            <a:ext cx="731520" cy="731520"/>
          </a:xfrm>
          <a:prstGeom prst="ellipse">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4114800"/>
            <a:ext cx="731520" cy="731520"/>
          </a:xfrm>
          <a:prstGeom prst="rect">
            <a:avLst/>
          </a:prstGeom>
          <a:noFill/>
        </p:spPr>
        <p:txBody>
          <a:bodyPr wrap="square" lIns="0" rIns="0" tIns="0" bIns="0" anchor="ctr">
            <a:spAutoFit/>
          </a:bodyPr>
          <a:lstStyle/>
          <a:p>
            <a:pPr algn="ctr"/>
            <a:r>
              <a:rPr sz="3200" b="1" i="0">
                <a:solidFill>
                  <a:srgbClr val="FFFFFF"/>
                </a:solidFill>
                <a:latin typeface="Calibri"/>
              </a:rPr>
              <a:t>L</a:t>
            </a:r>
          </a:p>
        </p:txBody>
      </p:sp>
      <p:sp>
        <p:nvSpPr>
          <p:cNvPr id="23" name="TextBox 22"/>
          <p:cNvSpPr txBox="1"/>
          <p:nvPr/>
        </p:nvSpPr>
        <p:spPr>
          <a:xfrm>
            <a:off x="1828800" y="4160520"/>
            <a:ext cx="2286000" cy="457200"/>
          </a:xfrm>
          <a:prstGeom prst="rect">
            <a:avLst/>
          </a:prstGeom>
          <a:noFill/>
        </p:spPr>
        <p:txBody>
          <a:bodyPr wrap="square" lIns="0" rIns="0" tIns="0" bIns="0" anchor="t">
            <a:spAutoFit/>
          </a:bodyPr>
          <a:lstStyle/>
          <a:p>
            <a:pPr algn="l"/>
            <a:r>
              <a:rPr sz="1800" b="1" i="0">
                <a:solidFill>
                  <a:srgbClr val="1D2A44"/>
                </a:solidFill>
                <a:latin typeface="Calibri"/>
              </a:rPr>
              <a:t>LOVE</a:t>
            </a:r>
          </a:p>
        </p:txBody>
      </p:sp>
      <p:sp>
        <p:nvSpPr>
          <p:cNvPr id="24" name="TextBox 23"/>
          <p:cNvSpPr txBox="1"/>
          <p:nvPr/>
        </p:nvSpPr>
        <p:spPr>
          <a:xfrm>
            <a:off x="1828800" y="4617720"/>
            <a:ext cx="2286000" cy="731520"/>
          </a:xfrm>
          <a:prstGeom prst="rect">
            <a:avLst/>
          </a:prstGeom>
          <a:noFill/>
        </p:spPr>
        <p:txBody>
          <a:bodyPr wrap="square" lIns="0" rIns="0" tIns="0" bIns="0" anchor="t">
            <a:spAutoFit/>
          </a:bodyPr>
          <a:lstStyle/>
          <a:p>
            <a:pPr algn="l"/>
            <a:r>
              <a:rPr sz="1300" b="0" i="1">
                <a:solidFill>
                  <a:srgbClr val="555555"/>
                </a:solidFill>
                <a:latin typeface="Calibri"/>
              </a:rPr>
              <a:t>Serve tangibly.</a:t>
            </a:r>
          </a:p>
        </p:txBody>
      </p:sp>
      <p:sp>
        <p:nvSpPr>
          <p:cNvPr id="25" name="Rounded Rectangle 24"/>
          <p:cNvSpPr/>
          <p:nvPr/>
        </p:nvSpPr>
        <p:spPr>
          <a:xfrm>
            <a:off x="4434840" y="3840480"/>
            <a:ext cx="3657600" cy="1737360"/>
          </a:xfrm>
          <a:prstGeom prst="roundRect">
            <a:avLst>
              <a:gd name="adj" fmla="val 6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Oval 25"/>
          <p:cNvSpPr/>
          <p:nvPr/>
        </p:nvSpPr>
        <p:spPr>
          <a:xfrm>
            <a:off x="4709160" y="4114800"/>
            <a:ext cx="731520" cy="731520"/>
          </a:xfrm>
          <a:prstGeom prst="ellipse">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709160" y="4114800"/>
            <a:ext cx="731520" cy="731520"/>
          </a:xfrm>
          <a:prstGeom prst="rect">
            <a:avLst/>
          </a:prstGeom>
          <a:noFill/>
        </p:spPr>
        <p:txBody>
          <a:bodyPr wrap="square" lIns="0" rIns="0" tIns="0" bIns="0" anchor="ctr">
            <a:spAutoFit/>
          </a:bodyPr>
          <a:lstStyle/>
          <a:p>
            <a:pPr algn="ctr"/>
            <a:r>
              <a:rPr sz="3200" b="1" i="0">
                <a:solidFill>
                  <a:srgbClr val="FFFFFF"/>
                </a:solidFill>
                <a:latin typeface="Calibri"/>
              </a:rPr>
              <a:t>U</a:t>
            </a:r>
          </a:p>
        </p:txBody>
      </p:sp>
      <p:sp>
        <p:nvSpPr>
          <p:cNvPr id="28" name="TextBox 27"/>
          <p:cNvSpPr txBox="1"/>
          <p:nvPr/>
        </p:nvSpPr>
        <p:spPr>
          <a:xfrm>
            <a:off x="5623560" y="4160520"/>
            <a:ext cx="2286000" cy="457200"/>
          </a:xfrm>
          <a:prstGeom prst="rect">
            <a:avLst/>
          </a:prstGeom>
          <a:noFill/>
        </p:spPr>
        <p:txBody>
          <a:bodyPr wrap="square" lIns="0" rIns="0" tIns="0" bIns="0" anchor="t">
            <a:spAutoFit/>
          </a:bodyPr>
          <a:lstStyle/>
          <a:p>
            <a:pPr algn="l"/>
            <a:r>
              <a:rPr sz="1800" b="1" i="0">
                <a:solidFill>
                  <a:srgbClr val="1D2A44"/>
                </a:solidFill>
                <a:latin typeface="Calibri"/>
              </a:rPr>
              <a:t>UPLIFT</a:t>
            </a:r>
          </a:p>
        </p:txBody>
      </p:sp>
      <p:sp>
        <p:nvSpPr>
          <p:cNvPr id="29" name="TextBox 28"/>
          <p:cNvSpPr txBox="1"/>
          <p:nvPr/>
        </p:nvSpPr>
        <p:spPr>
          <a:xfrm>
            <a:off x="5623560" y="4617720"/>
            <a:ext cx="2286000" cy="731520"/>
          </a:xfrm>
          <a:prstGeom prst="rect">
            <a:avLst/>
          </a:prstGeom>
          <a:noFill/>
        </p:spPr>
        <p:txBody>
          <a:bodyPr wrap="square" lIns="0" rIns="0" tIns="0" bIns="0" anchor="t">
            <a:spAutoFit/>
          </a:bodyPr>
          <a:lstStyle/>
          <a:p>
            <a:pPr algn="l"/>
            <a:r>
              <a:rPr sz="1300" b="0" i="1">
                <a:solidFill>
                  <a:srgbClr val="555555"/>
                </a:solidFill>
                <a:latin typeface="Calibri"/>
              </a:rPr>
              <a:t>Name Jesus out loud.</a:t>
            </a:r>
          </a:p>
        </p:txBody>
      </p:sp>
      <p:sp>
        <p:nvSpPr>
          <p:cNvPr id="30" name="Rounded Rectangle 29"/>
          <p:cNvSpPr/>
          <p:nvPr/>
        </p:nvSpPr>
        <p:spPr>
          <a:xfrm>
            <a:off x="8229600" y="3840480"/>
            <a:ext cx="3657600" cy="1737360"/>
          </a:xfrm>
          <a:prstGeom prst="roundRect">
            <a:avLst>
              <a:gd name="adj" fmla="val 6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Oval 30"/>
          <p:cNvSpPr/>
          <p:nvPr/>
        </p:nvSpPr>
        <p:spPr>
          <a:xfrm>
            <a:off x="8503920" y="4114800"/>
            <a:ext cx="731520" cy="731520"/>
          </a:xfrm>
          <a:prstGeom prst="ellipse">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503920" y="4114800"/>
            <a:ext cx="731520" cy="731520"/>
          </a:xfrm>
          <a:prstGeom prst="rect">
            <a:avLst/>
          </a:prstGeom>
          <a:noFill/>
        </p:spPr>
        <p:txBody>
          <a:bodyPr wrap="square" lIns="0" rIns="0" tIns="0" bIns="0" anchor="ctr">
            <a:spAutoFit/>
          </a:bodyPr>
          <a:lstStyle/>
          <a:p>
            <a:pPr algn="ctr"/>
            <a:r>
              <a:rPr sz="3200" b="1" i="0">
                <a:solidFill>
                  <a:srgbClr val="FFFFFF"/>
                </a:solidFill>
                <a:latin typeface="Calibri"/>
              </a:rPr>
              <a:t>P</a:t>
            </a:r>
          </a:p>
        </p:txBody>
      </p:sp>
      <p:sp>
        <p:nvSpPr>
          <p:cNvPr id="33" name="TextBox 32"/>
          <p:cNvSpPr txBox="1"/>
          <p:nvPr/>
        </p:nvSpPr>
        <p:spPr>
          <a:xfrm>
            <a:off x="9418320" y="4160520"/>
            <a:ext cx="2286000" cy="457200"/>
          </a:xfrm>
          <a:prstGeom prst="rect">
            <a:avLst/>
          </a:prstGeom>
          <a:noFill/>
        </p:spPr>
        <p:txBody>
          <a:bodyPr wrap="square" lIns="0" rIns="0" tIns="0" bIns="0" anchor="t">
            <a:spAutoFit/>
          </a:bodyPr>
          <a:lstStyle/>
          <a:p>
            <a:pPr algn="l"/>
            <a:r>
              <a:rPr sz="1800" b="1" i="0">
                <a:solidFill>
                  <a:srgbClr val="1D2A44"/>
                </a:solidFill>
                <a:latin typeface="Calibri"/>
              </a:rPr>
              <a:t>PRAYER</a:t>
            </a:r>
          </a:p>
        </p:txBody>
      </p:sp>
      <p:sp>
        <p:nvSpPr>
          <p:cNvPr id="34" name="TextBox 33"/>
          <p:cNvSpPr txBox="1"/>
          <p:nvPr/>
        </p:nvSpPr>
        <p:spPr>
          <a:xfrm>
            <a:off x="9418320" y="4617720"/>
            <a:ext cx="2286000" cy="731520"/>
          </a:xfrm>
          <a:prstGeom prst="rect">
            <a:avLst/>
          </a:prstGeom>
          <a:noFill/>
        </p:spPr>
        <p:txBody>
          <a:bodyPr wrap="square" lIns="0" rIns="0" tIns="0" bIns="0" anchor="t">
            <a:spAutoFit/>
          </a:bodyPr>
          <a:lstStyle/>
          <a:p>
            <a:pPr algn="l"/>
            <a:r>
              <a:rPr sz="1300" b="0" i="1">
                <a:solidFill>
                  <a:srgbClr val="555555"/>
                </a:solidFill>
                <a:latin typeface="Calibri"/>
              </a:rPr>
              <a:t>The climax. Carry the name.</a:t>
            </a:r>
          </a:p>
        </p:txBody>
      </p:sp>
      <p:sp>
        <p:nvSpPr>
          <p:cNvPr id="35" name="TextBox 34"/>
          <p:cNvSpPr txBox="1"/>
          <p:nvPr/>
        </p:nvSpPr>
        <p:spPr>
          <a:xfrm>
            <a:off x="640080" y="5943600"/>
            <a:ext cx="10972800" cy="365760"/>
          </a:xfrm>
          <a:prstGeom prst="rect">
            <a:avLst/>
          </a:prstGeom>
          <a:noFill/>
        </p:spPr>
        <p:txBody>
          <a:bodyPr wrap="square" lIns="0" rIns="0" tIns="0" bIns="0" anchor="t">
            <a:spAutoFit/>
          </a:bodyPr>
          <a:lstStyle/>
          <a:p>
            <a:pPr algn="ctr"/>
            <a:r>
              <a:rPr sz="1300" b="0" i="1">
                <a:solidFill>
                  <a:srgbClr val="9C3622"/>
                </a:solidFill>
                <a:latin typeface="Calibri"/>
              </a:rPr>
              <a:t>Prayer is not the first P. It is the climactic P. Everything else runs on it.</a:t>
            </a:r>
          </a:p>
        </p:txBody>
      </p:sp>
      <p:sp>
        <p:nvSpPr>
          <p:cNvPr id="36" name="TextBox 35"/>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37" name="TextBox 36"/>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4 / 16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5  ·  THE STRUCTURE</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8 weeks. Launch to Event Day.</a:t>
            </a:r>
          </a:p>
        </p:txBody>
      </p:sp>
      <p:sp>
        <p:nvSpPr>
          <p:cNvPr id="5" name="Rounded Rectangle 4"/>
          <p:cNvSpPr/>
          <p:nvPr/>
        </p:nvSpPr>
        <p:spPr>
          <a:xfrm>
            <a:off x="704088" y="2194560"/>
            <a:ext cx="1303020" cy="2011680"/>
          </a:xfrm>
          <a:prstGeom prst="roundRect">
            <a:avLst>
              <a:gd name="adj" fmla="val 8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704088" y="2194560"/>
            <a:ext cx="1303020" cy="640080"/>
          </a:xfrm>
          <a:prstGeom prst="rect">
            <a:avLst/>
          </a:prstGeom>
          <a:solidFill>
            <a:srgbClr val="16213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04088" y="2331720"/>
            <a:ext cx="1303020" cy="365760"/>
          </a:xfrm>
          <a:prstGeom prst="rect">
            <a:avLst/>
          </a:prstGeom>
          <a:noFill/>
        </p:spPr>
        <p:txBody>
          <a:bodyPr wrap="square" lIns="0" rIns="0" tIns="0" bIns="0" anchor="t">
            <a:spAutoFit/>
          </a:bodyPr>
          <a:lstStyle/>
          <a:p>
            <a:pPr algn="ctr"/>
            <a:r>
              <a:rPr sz="1000" b="1" i="0">
                <a:solidFill>
                  <a:srgbClr val="FFFFFF"/>
                </a:solidFill>
                <a:latin typeface="Calibri"/>
              </a:rPr>
              <a:t>WEEK 1</a:t>
            </a:r>
          </a:p>
        </p:txBody>
      </p:sp>
      <p:sp>
        <p:nvSpPr>
          <p:cNvPr id="8" name="TextBox 7"/>
          <p:cNvSpPr txBox="1"/>
          <p:nvPr/>
        </p:nvSpPr>
        <p:spPr>
          <a:xfrm>
            <a:off x="704088" y="2971800"/>
            <a:ext cx="1303020" cy="365760"/>
          </a:xfrm>
          <a:prstGeom prst="rect">
            <a:avLst/>
          </a:prstGeom>
          <a:noFill/>
        </p:spPr>
        <p:txBody>
          <a:bodyPr wrap="square" lIns="0" rIns="0" tIns="0" bIns="0" anchor="t">
            <a:spAutoFit/>
          </a:bodyPr>
          <a:lstStyle/>
          <a:p>
            <a:pPr algn="ctr"/>
            <a:r>
              <a:rPr sz="1200" b="1" i="0">
                <a:solidFill>
                  <a:srgbClr val="1D2A44"/>
                </a:solidFill>
                <a:latin typeface="Calibri"/>
              </a:rPr>
              <a:t>LAUNCH</a:t>
            </a:r>
          </a:p>
        </p:txBody>
      </p:sp>
      <p:sp>
        <p:nvSpPr>
          <p:cNvPr id="9" name="TextBox 8"/>
          <p:cNvSpPr txBox="1"/>
          <p:nvPr/>
        </p:nvSpPr>
        <p:spPr>
          <a:xfrm>
            <a:off x="749808" y="3383280"/>
            <a:ext cx="1211580" cy="731520"/>
          </a:xfrm>
          <a:prstGeom prst="rect">
            <a:avLst/>
          </a:prstGeom>
          <a:noFill/>
        </p:spPr>
        <p:txBody>
          <a:bodyPr wrap="square" lIns="0" rIns="0" tIns="0" bIns="0" anchor="t">
            <a:spAutoFit/>
          </a:bodyPr>
          <a:lstStyle/>
          <a:p>
            <a:pPr algn="ctr"/>
            <a:r>
              <a:rPr sz="900" b="0" i="0">
                <a:solidFill>
                  <a:srgbClr val="555555"/>
                </a:solidFill>
                <a:latin typeface="Calibri"/>
              </a:rPr>
              <a:t>Pull Up Sunday launch. Assessment.</a:t>
            </a:r>
          </a:p>
        </p:txBody>
      </p:sp>
      <p:sp>
        <p:nvSpPr>
          <p:cNvPr id="10" name="Rounded Rectangle 9"/>
          <p:cNvSpPr/>
          <p:nvPr/>
        </p:nvSpPr>
        <p:spPr>
          <a:xfrm>
            <a:off x="2071116" y="2194560"/>
            <a:ext cx="1303020" cy="2011680"/>
          </a:xfrm>
          <a:prstGeom prst="roundRect">
            <a:avLst>
              <a:gd name="adj" fmla="val 8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2071116" y="2194560"/>
            <a:ext cx="1303020" cy="64008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071116" y="2331720"/>
            <a:ext cx="1303020" cy="365760"/>
          </a:xfrm>
          <a:prstGeom prst="rect">
            <a:avLst/>
          </a:prstGeom>
          <a:noFill/>
        </p:spPr>
        <p:txBody>
          <a:bodyPr wrap="square" lIns="0" rIns="0" tIns="0" bIns="0" anchor="t">
            <a:spAutoFit/>
          </a:bodyPr>
          <a:lstStyle/>
          <a:p>
            <a:pPr algn="ctr"/>
            <a:r>
              <a:rPr sz="1000" b="1" i="0">
                <a:solidFill>
                  <a:srgbClr val="FFFFFF"/>
                </a:solidFill>
                <a:latin typeface="Calibri"/>
              </a:rPr>
              <a:t>WEEK 2</a:t>
            </a:r>
          </a:p>
        </p:txBody>
      </p:sp>
      <p:sp>
        <p:nvSpPr>
          <p:cNvPr id="13" name="TextBox 12"/>
          <p:cNvSpPr txBox="1"/>
          <p:nvPr/>
        </p:nvSpPr>
        <p:spPr>
          <a:xfrm>
            <a:off x="2071116" y="2971800"/>
            <a:ext cx="1303020" cy="365760"/>
          </a:xfrm>
          <a:prstGeom prst="rect">
            <a:avLst/>
          </a:prstGeom>
          <a:noFill/>
        </p:spPr>
        <p:txBody>
          <a:bodyPr wrap="square" lIns="0" rIns="0" tIns="0" bIns="0" anchor="t">
            <a:spAutoFit/>
          </a:bodyPr>
          <a:lstStyle/>
          <a:p>
            <a:pPr algn="ctr"/>
            <a:r>
              <a:rPr sz="1200" b="1" i="0">
                <a:solidFill>
                  <a:srgbClr val="1D2A44"/>
                </a:solidFill>
                <a:latin typeface="Calibri"/>
              </a:rPr>
              <a:t>PRESENCE</a:t>
            </a:r>
          </a:p>
        </p:txBody>
      </p:sp>
      <p:sp>
        <p:nvSpPr>
          <p:cNvPr id="14" name="TextBox 13"/>
          <p:cNvSpPr txBox="1"/>
          <p:nvPr/>
        </p:nvSpPr>
        <p:spPr>
          <a:xfrm>
            <a:off x="2116836" y="3383280"/>
            <a:ext cx="1211580" cy="731520"/>
          </a:xfrm>
          <a:prstGeom prst="rect">
            <a:avLst/>
          </a:prstGeom>
          <a:noFill/>
        </p:spPr>
        <p:txBody>
          <a:bodyPr wrap="square" lIns="0" rIns="0" tIns="0" bIns="0" anchor="t">
            <a:spAutoFit/>
          </a:bodyPr>
          <a:lstStyle/>
          <a:p>
            <a:pPr algn="ctr"/>
            <a:r>
              <a:rPr sz="900" b="0" i="0">
                <a:solidFill>
                  <a:srgbClr val="555555"/>
                </a:solidFill>
                <a:latin typeface="Calibri"/>
              </a:rPr>
              <a:t>Ch. 6</a:t>
            </a:r>
          </a:p>
        </p:txBody>
      </p:sp>
      <p:sp>
        <p:nvSpPr>
          <p:cNvPr id="15" name="Rounded Rectangle 14"/>
          <p:cNvSpPr/>
          <p:nvPr/>
        </p:nvSpPr>
        <p:spPr>
          <a:xfrm>
            <a:off x="3438144" y="2194560"/>
            <a:ext cx="1303020" cy="2011680"/>
          </a:xfrm>
          <a:prstGeom prst="roundRect">
            <a:avLst>
              <a:gd name="adj" fmla="val 8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438144" y="2194560"/>
            <a:ext cx="1303020" cy="64008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438144" y="2331720"/>
            <a:ext cx="1303020" cy="365760"/>
          </a:xfrm>
          <a:prstGeom prst="rect">
            <a:avLst/>
          </a:prstGeom>
          <a:noFill/>
        </p:spPr>
        <p:txBody>
          <a:bodyPr wrap="square" lIns="0" rIns="0" tIns="0" bIns="0" anchor="t">
            <a:spAutoFit/>
          </a:bodyPr>
          <a:lstStyle/>
          <a:p>
            <a:pPr algn="ctr"/>
            <a:r>
              <a:rPr sz="1000" b="1" i="0">
                <a:solidFill>
                  <a:srgbClr val="FFFFFF"/>
                </a:solidFill>
                <a:latin typeface="Calibri"/>
              </a:rPr>
              <a:t>WEEK 3</a:t>
            </a:r>
          </a:p>
        </p:txBody>
      </p:sp>
      <p:sp>
        <p:nvSpPr>
          <p:cNvPr id="18" name="TextBox 17"/>
          <p:cNvSpPr txBox="1"/>
          <p:nvPr/>
        </p:nvSpPr>
        <p:spPr>
          <a:xfrm>
            <a:off x="3438144" y="2971800"/>
            <a:ext cx="1303020" cy="365760"/>
          </a:xfrm>
          <a:prstGeom prst="rect">
            <a:avLst/>
          </a:prstGeom>
          <a:noFill/>
        </p:spPr>
        <p:txBody>
          <a:bodyPr wrap="square" lIns="0" rIns="0" tIns="0" bIns="0" anchor="t">
            <a:spAutoFit/>
          </a:bodyPr>
          <a:lstStyle/>
          <a:p>
            <a:pPr algn="ctr"/>
            <a:r>
              <a:rPr sz="1200" b="1" i="0">
                <a:solidFill>
                  <a:srgbClr val="1D2A44"/>
                </a:solidFill>
                <a:latin typeface="Calibri"/>
              </a:rPr>
              <a:t>UNDERSTANDING</a:t>
            </a:r>
          </a:p>
        </p:txBody>
      </p:sp>
      <p:sp>
        <p:nvSpPr>
          <p:cNvPr id="19" name="TextBox 18"/>
          <p:cNvSpPr txBox="1"/>
          <p:nvPr/>
        </p:nvSpPr>
        <p:spPr>
          <a:xfrm>
            <a:off x="3483864" y="3383280"/>
            <a:ext cx="1211580" cy="731520"/>
          </a:xfrm>
          <a:prstGeom prst="rect">
            <a:avLst/>
          </a:prstGeom>
          <a:noFill/>
        </p:spPr>
        <p:txBody>
          <a:bodyPr wrap="square" lIns="0" rIns="0" tIns="0" bIns="0" anchor="t">
            <a:spAutoFit/>
          </a:bodyPr>
          <a:lstStyle/>
          <a:p>
            <a:pPr algn="ctr"/>
            <a:r>
              <a:rPr sz="900" b="0" i="0">
                <a:solidFill>
                  <a:srgbClr val="555555"/>
                </a:solidFill>
                <a:latin typeface="Calibri"/>
              </a:rPr>
              <a:t>Ch. 7</a:t>
            </a:r>
          </a:p>
        </p:txBody>
      </p:sp>
      <p:sp>
        <p:nvSpPr>
          <p:cNvPr id="20" name="Rounded Rectangle 19"/>
          <p:cNvSpPr/>
          <p:nvPr/>
        </p:nvSpPr>
        <p:spPr>
          <a:xfrm>
            <a:off x="4805172" y="2194560"/>
            <a:ext cx="1303020" cy="2011680"/>
          </a:xfrm>
          <a:prstGeom prst="roundRect">
            <a:avLst>
              <a:gd name="adj" fmla="val 8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4805172" y="2194560"/>
            <a:ext cx="1303020" cy="64008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805172" y="2331720"/>
            <a:ext cx="1303020" cy="365760"/>
          </a:xfrm>
          <a:prstGeom prst="rect">
            <a:avLst/>
          </a:prstGeom>
          <a:noFill/>
        </p:spPr>
        <p:txBody>
          <a:bodyPr wrap="square" lIns="0" rIns="0" tIns="0" bIns="0" anchor="t">
            <a:spAutoFit/>
          </a:bodyPr>
          <a:lstStyle/>
          <a:p>
            <a:pPr algn="ctr"/>
            <a:r>
              <a:rPr sz="1000" b="1" i="0">
                <a:solidFill>
                  <a:srgbClr val="FFFFFF"/>
                </a:solidFill>
                <a:latin typeface="Calibri"/>
              </a:rPr>
              <a:t>WEEK 4</a:t>
            </a:r>
          </a:p>
        </p:txBody>
      </p:sp>
      <p:sp>
        <p:nvSpPr>
          <p:cNvPr id="23" name="TextBox 22"/>
          <p:cNvSpPr txBox="1"/>
          <p:nvPr/>
        </p:nvSpPr>
        <p:spPr>
          <a:xfrm>
            <a:off x="4805172" y="2971800"/>
            <a:ext cx="1303020" cy="365760"/>
          </a:xfrm>
          <a:prstGeom prst="rect">
            <a:avLst/>
          </a:prstGeom>
          <a:noFill/>
        </p:spPr>
        <p:txBody>
          <a:bodyPr wrap="square" lIns="0" rIns="0" tIns="0" bIns="0" anchor="t">
            <a:spAutoFit/>
          </a:bodyPr>
          <a:lstStyle/>
          <a:p>
            <a:pPr algn="ctr"/>
            <a:r>
              <a:rPr sz="1200" b="1" i="0">
                <a:solidFill>
                  <a:srgbClr val="1D2A44"/>
                </a:solidFill>
                <a:latin typeface="Calibri"/>
              </a:rPr>
              <a:t>LISTENING</a:t>
            </a:r>
          </a:p>
        </p:txBody>
      </p:sp>
      <p:sp>
        <p:nvSpPr>
          <p:cNvPr id="24" name="TextBox 23"/>
          <p:cNvSpPr txBox="1"/>
          <p:nvPr/>
        </p:nvSpPr>
        <p:spPr>
          <a:xfrm>
            <a:off x="4850892" y="3383280"/>
            <a:ext cx="1211580" cy="731520"/>
          </a:xfrm>
          <a:prstGeom prst="rect">
            <a:avLst/>
          </a:prstGeom>
          <a:noFill/>
        </p:spPr>
        <p:txBody>
          <a:bodyPr wrap="square" lIns="0" rIns="0" tIns="0" bIns="0" anchor="t">
            <a:spAutoFit/>
          </a:bodyPr>
          <a:lstStyle/>
          <a:p>
            <a:pPr algn="ctr"/>
            <a:r>
              <a:rPr sz="900" b="0" i="0">
                <a:solidFill>
                  <a:srgbClr val="555555"/>
                </a:solidFill>
                <a:latin typeface="Calibri"/>
              </a:rPr>
              <a:t>Ch. 8</a:t>
            </a:r>
          </a:p>
        </p:txBody>
      </p:sp>
      <p:sp>
        <p:nvSpPr>
          <p:cNvPr id="25" name="Rounded Rectangle 24"/>
          <p:cNvSpPr/>
          <p:nvPr/>
        </p:nvSpPr>
        <p:spPr>
          <a:xfrm>
            <a:off x="6172200" y="2194560"/>
            <a:ext cx="1303020" cy="2011680"/>
          </a:xfrm>
          <a:prstGeom prst="roundRect">
            <a:avLst>
              <a:gd name="adj" fmla="val 8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172200" y="2194560"/>
            <a:ext cx="1303020" cy="64008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172200" y="2331720"/>
            <a:ext cx="1303020" cy="365760"/>
          </a:xfrm>
          <a:prstGeom prst="rect">
            <a:avLst/>
          </a:prstGeom>
          <a:noFill/>
        </p:spPr>
        <p:txBody>
          <a:bodyPr wrap="square" lIns="0" rIns="0" tIns="0" bIns="0" anchor="t">
            <a:spAutoFit/>
          </a:bodyPr>
          <a:lstStyle/>
          <a:p>
            <a:pPr algn="ctr"/>
            <a:r>
              <a:rPr sz="1000" b="1" i="0">
                <a:solidFill>
                  <a:srgbClr val="FFFFFF"/>
                </a:solidFill>
                <a:latin typeface="Calibri"/>
              </a:rPr>
              <a:t>WEEK 5</a:t>
            </a:r>
          </a:p>
        </p:txBody>
      </p:sp>
      <p:sp>
        <p:nvSpPr>
          <p:cNvPr id="28" name="TextBox 27"/>
          <p:cNvSpPr txBox="1"/>
          <p:nvPr/>
        </p:nvSpPr>
        <p:spPr>
          <a:xfrm>
            <a:off x="6172200" y="2971800"/>
            <a:ext cx="1303020" cy="365760"/>
          </a:xfrm>
          <a:prstGeom prst="rect">
            <a:avLst/>
          </a:prstGeom>
          <a:noFill/>
        </p:spPr>
        <p:txBody>
          <a:bodyPr wrap="square" lIns="0" rIns="0" tIns="0" bIns="0" anchor="t">
            <a:spAutoFit/>
          </a:bodyPr>
          <a:lstStyle/>
          <a:p>
            <a:pPr algn="ctr"/>
            <a:r>
              <a:rPr sz="1200" b="1" i="0">
                <a:solidFill>
                  <a:srgbClr val="1D2A44"/>
                </a:solidFill>
                <a:latin typeface="Calibri"/>
              </a:rPr>
              <a:t>LOVE</a:t>
            </a:r>
          </a:p>
        </p:txBody>
      </p:sp>
      <p:sp>
        <p:nvSpPr>
          <p:cNvPr id="29" name="TextBox 28"/>
          <p:cNvSpPr txBox="1"/>
          <p:nvPr/>
        </p:nvSpPr>
        <p:spPr>
          <a:xfrm>
            <a:off x="6217920" y="3383280"/>
            <a:ext cx="1211580" cy="731520"/>
          </a:xfrm>
          <a:prstGeom prst="rect">
            <a:avLst/>
          </a:prstGeom>
          <a:noFill/>
        </p:spPr>
        <p:txBody>
          <a:bodyPr wrap="square" lIns="0" rIns="0" tIns="0" bIns="0" anchor="t">
            <a:spAutoFit/>
          </a:bodyPr>
          <a:lstStyle/>
          <a:p>
            <a:pPr algn="ctr"/>
            <a:r>
              <a:rPr sz="900" b="0" i="0">
                <a:solidFill>
                  <a:srgbClr val="555555"/>
                </a:solidFill>
                <a:latin typeface="Calibri"/>
              </a:rPr>
              <a:t>Ch. 9</a:t>
            </a:r>
          </a:p>
        </p:txBody>
      </p:sp>
      <p:sp>
        <p:nvSpPr>
          <p:cNvPr id="30" name="Rounded Rectangle 29"/>
          <p:cNvSpPr/>
          <p:nvPr/>
        </p:nvSpPr>
        <p:spPr>
          <a:xfrm>
            <a:off x="7539228" y="2194560"/>
            <a:ext cx="1303020" cy="2011680"/>
          </a:xfrm>
          <a:prstGeom prst="roundRect">
            <a:avLst>
              <a:gd name="adj" fmla="val 8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7539228" y="2194560"/>
            <a:ext cx="1303020" cy="64008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7539228" y="2331720"/>
            <a:ext cx="1303020" cy="365760"/>
          </a:xfrm>
          <a:prstGeom prst="rect">
            <a:avLst/>
          </a:prstGeom>
          <a:noFill/>
        </p:spPr>
        <p:txBody>
          <a:bodyPr wrap="square" lIns="0" rIns="0" tIns="0" bIns="0" anchor="t">
            <a:spAutoFit/>
          </a:bodyPr>
          <a:lstStyle/>
          <a:p>
            <a:pPr algn="ctr"/>
            <a:r>
              <a:rPr sz="1000" b="1" i="0">
                <a:solidFill>
                  <a:srgbClr val="FFFFFF"/>
                </a:solidFill>
                <a:latin typeface="Calibri"/>
              </a:rPr>
              <a:t>WEEK 6</a:t>
            </a:r>
          </a:p>
        </p:txBody>
      </p:sp>
      <p:sp>
        <p:nvSpPr>
          <p:cNvPr id="33" name="TextBox 32"/>
          <p:cNvSpPr txBox="1"/>
          <p:nvPr/>
        </p:nvSpPr>
        <p:spPr>
          <a:xfrm>
            <a:off x="7539228" y="2971800"/>
            <a:ext cx="1303020" cy="365760"/>
          </a:xfrm>
          <a:prstGeom prst="rect">
            <a:avLst/>
          </a:prstGeom>
          <a:noFill/>
        </p:spPr>
        <p:txBody>
          <a:bodyPr wrap="square" lIns="0" rIns="0" tIns="0" bIns="0" anchor="t">
            <a:spAutoFit/>
          </a:bodyPr>
          <a:lstStyle/>
          <a:p>
            <a:pPr algn="ctr"/>
            <a:r>
              <a:rPr sz="1200" b="1" i="0">
                <a:solidFill>
                  <a:srgbClr val="1D2A44"/>
                </a:solidFill>
                <a:latin typeface="Calibri"/>
              </a:rPr>
              <a:t>UPLIFT</a:t>
            </a:r>
          </a:p>
        </p:txBody>
      </p:sp>
      <p:sp>
        <p:nvSpPr>
          <p:cNvPr id="34" name="TextBox 33"/>
          <p:cNvSpPr txBox="1"/>
          <p:nvPr/>
        </p:nvSpPr>
        <p:spPr>
          <a:xfrm>
            <a:off x="7584948" y="3383280"/>
            <a:ext cx="1211580" cy="731520"/>
          </a:xfrm>
          <a:prstGeom prst="rect">
            <a:avLst/>
          </a:prstGeom>
          <a:noFill/>
        </p:spPr>
        <p:txBody>
          <a:bodyPr wrap="square" lIns="0" rIns="0" tIns="0" bIns="0" anchor="t">
            <a:spAutoFit/>
          </a:bodyPr>
          <a:lstStyle/>
          <a:p>
            <a:pPr algn="ctr"/>
            <a:r>
              <a:rPr sz="900" b="0" i="0">
                <a:solidFill>
                  <a:srgbClr val="555555"/>
                </a:solidFill>
                <a:latin typeface="Calibri"/>
              </a:rPr>
              <a:t>Ch. 11</a:t>
            </a:r>
          </a:p>
        </p:txBody>
      </p:sp>
      <p:sp>
        <p:nvSpPr>
          <p:cNvPr id="35" name="Rounded Rectangle 34"/>
          <p:cNvSpPr/>
          <p:nvPr/>
        </p:nvSpPr>
        <p:spPr>
          <a:xfrm>
            <a:off x="8906256" y="2194560"/>
            <a:ext cx="1303020" cy="2011680"/>
          </a:xfrm>
          <a:prstGeom prst="roundRect">
            <a:avLst>
              <a:gd name="adj" fmla="val 8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8906256" y="2194560"/>
            <a:ext cx="1303020" cy="640080"/>
          </a:xfrm>
          <a:prstGeom prst="rect">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8906256" y="2331720"/>
            <a:ext cx="1303020" cy="365760"/>
          </a:xfrm>
          <a:prstGeom prst="rect">
            <a:avLst/>
          </a:prstGeom>
          <a:noFill/>
        </p:spPr>
        <p:txBody>
          <a:bodyPr wrap="square" lIns="0" rIns="0" tIns="0" bIns="0" anchor="t">
            <a:spAutoFit/>
          </a:bodyPr>
          <a:lstStyle/>
          <a:p>
            <a:pPr algn="ctr"/>
            <a:r>
              <a:rPr sz="1000" b="1" i="0">
                <a:solidFill>
                  <a:srgbClr val="FFFFFF"/>
                </a:solidFill>
                <a:latin typeface="Calibri"/>
              </a:rPr>
              <a:t>WEEK 7</a:t>
            </a:r>
          </a:p>
        </p:txBody>
      </p:sp>
      <p:sp>
        <p:nvSpPr>
          <p:cNvPr id="38" name="TextBox 37"/>
          <p:cNvSpPr txBox="1"/>
          <p:nvPr/>
        </p:nvSpPr>
        <p:spPr>
          <a:xfrm>
            <a:off x="8906256" y="2971800"/>
            <a:ext cx="1303020" cy="365760"/>
          </a:xfrm>
          <a:prstGeom prst="rect">
            <a:avLst/>
          </a:prstGeom>
          <a:noFill/>
        </p:spPr>
        <p:txBody>
          <a:bodyPr wrap="square" lIns="0" rIns="0" tIns="0" bIns="0" anchor="t">
            <a:spAutoFit/>
          </a:bodyPr>
          <a:lstStyle/>
          <a:p>
            <a:pPr algn="ctr"/>
            <a:r>
              <a:rPr sz="1200" b="1" i="0">
                <a:solidFill>
                  <a:srgbClr val="1D2A44"/>
                </a:solidFill>
                <a:latin typeface="Calibri"/>
              </a:rPr>
              <a:t>PRAYER</a:t>
            </a:r>
          </a:p>
        </p:txBody>
      </p:sp>
      <p:sp>
        <p:nvSpPr>
          <p:cNvPr id="39" name="TextBox 38"/>
          <p:cNvSpPr txBox="1"/>
          <p:nvPr/>
        </p:nvSpPr>
        <p:spPr>
          <a:xfrm>
            <a:off x="8951976" y="3383280"/>
            <a:ext cx="1211580" cy="731520"/>
          </a:xfrm>
          <a:prstGeom prst="rect">
            <a:avLst/>
          </a:prstGeom>
          <a:noFill/>
        </p:spPr>
        <p:txBody>
          <a:bodyPr wrap="square" lIns="0" rIns="0" tIns="0" bIns="0" anchor="t">
            <a:spAutoFit/>
          </a:bodyPr>
          <a:lstStyle/>
          <a:p>
            <a:pPr algn="ctr"/>
            <a:r>
              <a:rPr sz="900" b="0" i="0">
                <a:solidFill>
                  <a:srgbClr val="555555"/>
                </a:solidFill>
                <a:latin typeface="Calibri"/>
              </a:rPr>
              <a:t>Ch. 21</a:t>
            </a:r>
          </a:p>
        </p:txBody>
      </p:sp>
      <p:sp>
        <p:nvSpPr>
          <p:cNvPr id="40" name="Rounded Rectangle 39"/>
          <p:cNvSpPr/>
          <p:nvPr/>
        </p:nvSpPr>
        <p:spPr>
          <a:xfrm>
            <a:off x="10273284" y="2194560"/>
            <a:ext cx="1303020" cy="2011680"/>
          </a:xfrm>
          <a:prstGeom prst="roundRect">
            <a:avLst>
              <a:gd name="adj" fmla="val 8000"/>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Rectangle 40"/>
          <p:cNvSpPr/>
          <p:nvPr/>
        </p:nvSpPr>
        <p:spPr>
          <a:xfrm>
            <a:off x="10273284" y="2194560"/>
            <a:ext cx="1303020" cy="640080"/>
          </a:xfrm>
          <a:prstGeom prst="rect">
            <a:avLst/>
          </a:prstGeom>
          <a:solidFill>
            <a:srgbClr val="16213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10273284" y="2331720"/>
            <a:ext cx="1303020" cy="365760"/>
          </a:xfrm>
          <a:prstGeom prst="rect">
            <a:avLst/>
          </a:prstGeom>
          <a:noFill/>
        </p:spPr>
        <p:txBody>
          <a:bodyPr wrap="square" lIns="0" rIns="0" tIns="0" bIns="0" anchor="t">
            <a:spAutoFit/>
          </a:bodyPr>
          <a:lstStyle/>
          <a:p>
            <a:pPr algn="ctr"/>
            <a:r>
              <a:rPr sz="1000" b="1" i="0">
                <a:solidFill>
                  <a:srgbClr val="FFFFFF"/>
                </a:solidFill>
                <a:latin typeface="Calibri"/>
              </a:rPr>
              <a:t>WEEK 8</a:t>
            </a:r>
          </a:p>
        </p:txBody>
      </p:sp>
      <p:sp>
        <p:nvSpPr>
          <p:cNvPr id="43" name="TextBox 42"/>
          <p:cNvSpPr txBox="1"/>
          <p:nvPr/>
        </p:nvSpPr>
        <p:spPr>
          <a:xfrm>
            <a:off x="10273284" y="2971800"/>
            <a:ext cx="1303020" cy="365760"/>
          </a:xfrm>
          <a:prstGeom prst="rect">
            <a:avLst/>
          </a:prstGeom>
          <a:noFill/>
        </p:spPr>
        <p:txBody>
          <a:bodyPr wrap="square" lIns="0" rIns="0" tIns="0" bIns="0" anchor="t">
            <a:spAutoFit/>
          </a:bodyPr>
          <a:lstStyle/>
          <a:p>
            <a:pPr algn="ctr"/>
            <a:r>
              <a:rPr sz="1200" b="1" i="0">
                <a:solidFill>
                  <a:srgbClr val="1D2A44"/>
                </a:solidFill>
                <a:latin typeface="Calibri"/>
              </a:rPr>
              <a:t>EVENT DAY</a:t>
            </a:r>
          </a:p>
        </p:txBody>
      </p:sp>
      <p:sp>
        <p:nvSpPr>
          <p:cNvPr id="44" name="TextBox 43"/>
          <p:cNvSpPr txBox="1"/>
          <p:nvPr/>
        </p:nvSpPr>
        <p:spPr>
          <a:xfrm>
            <a:off x="10319004" y="3383280"/>
            <a:ext cx="1211580" cy="731520"/>
          </a:xfrm>
          <a:prstGeom prst="rect">
            <a:avLst/>
          </a:prstGeom>
          <a:noFill/>
        </p:spPr>
        <p:txBody>
          <a:bodyPr wrap="square" lIns="0" rIns="0" tIns="0" bIns="0" anchor="t">
            <a:spAutoFit/>
          </a:bodyPr>
          <a:lstStyle/>
          <a:p>
            <a:pPr algn="ctr"/>
            <a:r>
              <a:rPr sz="900" b="0" i="0">
                <a:solidFill>
                  <a:srgbClr val="555555"/>
                </a:solidFill>
                <a:latin typeface="Calibri"/>
              </a:rPr>
              <a:t>Members bring their Three.</a:t>
            </a:r>
          </a:p>
        </p:txBody>
      </p:sp>
      <p:sp>
        <p:nvSpPr>
          <p:cNvPr id="45" name="TextBox 44"/>
          <p:cNvSpPr txBox="1"/>
          <p:nvPr/>
        </p:nvSpPr>
        <p:spPr>
          <a:xfrm>
            <a:off x="640080" y="4846320"/>
            <a:ext cx="10972800" cy="457200"/>
          </a:xfrm>
          <a:prstGeom prst="rect">
            <a:avLst/>
          </a:prstGeom>
          <a:noFill/>
        </p:spPr>
        <p:txBody>
          <a:bodyPr wrap="square" lIns="0" rIns="0" tIns="0" bIns="0" anchor="t">
            <a:spAutoFit/>
          </a:bodyPr>
          <a:lstStyle/>
          <a:p>
            <a:pPr algn="ctr"/>
            <a:r>
              <a:rPr sz="1300" b="0" i="1">
                <a:solidFill>
                  <a:srgbClr val="1D2A44"/>
                </a:solidFill>
                <a:latin typeface="Calibri"/>
              </a:rPr>
              <a:t>Follow-up (30 / 60 / 90 days) sits AFTER Week 8. Handled by the Follow-Up Lead, not by Coaches.</a:t>
            </a:r>
          </a:p>
        </p:txBody>
      </p:sp>
      <p:sp>
        <p:nvSpPr>
          <p:cNvPr id="46" name="TextBox 45"/>
          <p:cNvSpPr txBox="1"/>
          <p:nvPr/>
        </p:nvSpPr>
        <p:spPr>
          <a:xfrm>
            <a:off x="640080" y="5486400"/>
            <a:ext cx="10972800" cy="457200"/>
          </a:xfrm>
          <a:prstGeom prst="rect">
            <a:avLst/>
          </a:prstGeom>
          <a:noFill/>
        </p:spPr>
        <p:txBody>
          <a:bodyPr wrap="square" lIns="0" rIns="0" tIns="0" bIns="0" anchor="t">
            <a:spAutoFit/>
          </a:bodyPr>
          <a:lstStyle/>
          <a:p>
            <a:pPr algn="ctr"/>
            <a:r>
              <a:rPr sz="1500" b="1" i="0">
                <a:solidFill>
                  <a:srgbClr val="9C3622"/>
                </a:solidFill>
                <a:latin typeface="Calibri"/>
              </a:rPr>
              <a:t>Your job runs from Week 1 to Week 8. That is the whole assignment.</a:t>
            </a:r>
          </a:p>
        </p:txBody>
      </p:sp>
      <p:sp>
        <p:nvSpPr>
          <p:cNvPr id="47" name="TextBox 46"/>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48" name="TextBox 47"/>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5 / 16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6  ·  YOUR ROLE, PART 1</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2E7D32"/>
                </a:solidFill>
                <a:latin typeface="Calibri"/>
              </a:rPr>
              <a:t>A Coach IS …</a:t>
            </a:r>
          </a:p>
        </p:txBody>
      </p:sp>
      <p:sp>
        <p:nvSpPr>
          <p:cNvPr id="5" name="Oval 4"/>
          <p:cNvSpPr/>
          <p:nvPr/>
        </p:nvSpPr>
        <p:spPr>
          <a:xfrm>
            <a:off x="640080" y="1920240"/>
            <a:ext cx="548640" cy="548640"/>
          </a:xfrm>
          <a:prstGeom prst="ellipse">
            <a:avLst/>
          </a:prstGeom>
          <a:solidFill>
            <a:srgbClr val="2E7D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920240"/>
            <a:ext cx="548640" cy="548640"/>
          </a:xfrm>
          <a:prstGeom prst="rect">
            <a:avLst/>
          </a:prstGeom>
          <a:noFill/>
        </p:spPr>
        <p:txBody>
          <a:bodyPr wrap="square" lIns="0" rIns="0" tIns="0" bIns="0" anchor="ctr">
            <a:spAutoFit/>
          </a:bodyPr>
          <a:lstStyle/>
          <a:p>
            <a:pPr algn="ctr"/>
            <a:r>
              <a:rPr sz="2200" b="1" i="0">
                <a:solidFill>
                  <a:srgbClr val="FFFFFF"/>
                </a:solidFill>
                <a:latin typeface="Calibri"/>
              </a:rPr>
              <a:t>1</a:t>
            </a:r>
          </a:p>
        </p:txBody>
      </p:sp>
      <p:sp>
        <p:nvSpPr>
          <p:cNvPr id="7" name="TextBox 6"/>
          <p:cNvSpPr txBox="1"/>
          <p:nvPr/>
        </p:nvSpPr>
        <p:spPr>
          <a:xfrm>
            <a:off x="1371600" y="201168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The person who calls when a Squad member goes quiet.</a:t>
            </a:r>
          </a:p>
        </p:txBody>
      </p:sp>
      <p:sp>
        <p:nvSpPr>
          <p:cNvPr id="8" name="Oval 7"/>
          <p:cNvSpPr/>
          <p:nvPr/>
        </p:nvSpPr>
        <p:spPr>
          <a:xfrm>
            <a:off x="640080" y="2697480"/>
            <a:ext cx="548640" cy="548640"/>
          </a:xfrm>
          <a:prstGeom prst="ellipse">
            <a:avLst/>
          </a:prstGeom>
          <a:solidFill>
            <a:srgbClr val="2E7D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697480"/>
            <a:ext cx="548640" cy="548640"/>
          </a:xfrm>
          <a:prstGeom prst="rect">
            <a:avLst/>
          </a:prstGeom>
          <a:noFill/>
        </p:spPr>
        <p:txBody>
          <a:bodyPr wrap="square" lIns="0" rIns="0" tIns="0" bIns="0" anchor="ctr">
            <a:spAutoFit/>
          </a:bodyPr>
          <a:lstStyle/>
          <a:p>
            <a:pPr algn="ctr"/>
            <a:r>
              <a:rPr sz="2200" b="1" i="0">
                <a:solidFill>
                  <a:srgbClr val="FFFFFF"/>
                </a:solidFill>
                <a:latin typeface="Calibri"/>
              </a:rPr>
              <a:t>2</a:t>
            </a:r>
          </a:p>
        </p:txBody>
      </p:sp>
      <p:sp>
        <p:nvSpPr>
          <p:cNvPr id="10" name="TextBox 9"/>
          <p:cNvSpPr txBox="1"/>
          <p:nvPr/>
        </p:nvSpPr>
        <p:spPr>
          <a:xfrm>
            <a:off x="1371600" y="278892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The person who prays their Squad by name every day.</a:t>
            </a:r>
          </a:p>
        </p:txBody>
      </p:sp>
      <p:sp>
        <p:nvSpPr>
          <p:cNvPr id="11" name="Oval 10"/>
          <p:cNvSpPr/>
          <p:nvPr/>
        </p:nvSpPr>
        <p:spPr>
          <a:xfrm>
            <a:off x="640080" y="3474720"/>
            <a:ext cx="548640" cy="548640"/>
          </a:xfrm>
          <a:prstGeom prst="ellipse">
            <a:avLst/>
          </a:prstGeom>
          <a:solidFill>
            <a:srgbClr val="2E7D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3474720"/>
            <a:ext cx="548640" cy="548640"/>
          </a:xfrm>
          <a:prstGeom prst="rect">
            <a:avLst/>
          </a:prstGeom>
          <a:noFill/>
        </p:spPr>
        <p:txBody>
          <a:bodyPr wrap="square" lIns="0" rIns="0" tIns="0" bIns="0" anchor="ctr">
            <a:spAutoFit/>
          </a:bodyPr>
          <a:lstStyle/>
          <a:p>
            <a:pPr algn="ctr"/>
            <a:r>
              <a:rPr sz="2200" b="1" i="0">
                <a:solidFill>
                  <a:srgbClr val="FFFFFF"/>
                </a:solidFill>
                <a:latin typeface="Calibri"/>
              </a:rPr>
              <a:t>3</a:t>
            </a:r>
          </a:p>
        </p:txBody>
      </p:sp>
      <p:sp>
        <p:nvSpPr>
          <p:cNvPr id="13" name="TextBox 12"/>
          <p:cNvSpPr txBox="1"/>
          <p:nvPr/>
        </p:nvSpPr>
        <p:spPr>
          <a:xfrm>
            <a:off x="1371600" y="356616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The person who runs the 30-minute weekly Huddle.</a:t>
            </a:r>
          </a:p>
        </p:txBody>
      </p:sp>
      <p:sp>
        <p:nvSpPr>
          <p:cNvPr id="14" name="Oval 13"/>
          <p:cNvSpPr/>
          <p:nvPr/>
        </p:nvSpPr>
        <p:spPr>
          <a:xfrm>
            <a:off x="640080" y="4251960"/>
            <a:ext cx="548640" cy="548640"/>
          </a:xfrm>
          <a:prstGeom prst="ellipse">
            <a:avLst/>
          </a:prstGeom>
          <a:solidFill>
            <a:srgbClr val="2E7D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40080" y="4251960"/>
            <a:ext cx="548640" cy="548640"/>
          </a:xfrm>
          <a:prstGeom prst="rect">
            <a:avLst/>
          </a:prstGeom>
          <a:noFill/>
        </p:spPr>
        <p:txBody>
          <a:bodyPr wrap="square" lIns="0" rIns="0" tIns="0" bIns="0" anchor="ctr">
            <a:spAutoFit/>
          </a:bodyPr>
          <a:lstStyle/>
          <a:p>
            <a:pPr algn="ctr"/>
            <a:r>
              <a:rPr sz="2200" b="1" i="0">
                <a:solidFill>
                  <a:srgbClr val="FFFFFF"/>
                </a:solidFill>
                <a:latin typeface="Calibri"/>
              </a:rPr>
              <a:t>4</a:t>
            </a:r>
          </a:p>
        </p:txBody>
      </p:sp>
      <p:sp>
        <p:nvSpPr>
          <p:cNvPr id="16" name="TextBox 15"/>
          <p:cNvSpPr txBox="1"/>
          <p:nvPr/>
        </p:nvSpPr>
        <p:spPr>
          <a:xfrm>
            <a:off x="1371600" y="434340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The person who sends the three-line report every Tuesday.</a:t>
            </a:r>
          </a:p>
        </p:txBody>
      </p:sp>
      <p:sp>
        <p:nvSpPr>
          <p:cNvPr id="17" name="Oval 16"/>
          <p:cNvSpPr/>
          <p:nvPr/>
        </p:nvSpPr>
        <p:spPr>
          <a:xfrm>
            <a:off x="640080" y="5029200"/>
            <a:ext cx="548640" cy="548640"/>
          </a:xfrm>
          <a:prstGeom prst="ellipse">
            <a:avLst/>
          </a:prstGeom>
          <a:solidFill>
            <a:srgbClr val="2E7D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5029200"/>
            <a:ext cx="548640" cy="548640"/>
          </a:xfrm>
          <a:prstGeom prst="rect">
            <a:avLst/>
          </a:prstGeom>
          <a:noFill/>
        </p:spPr>
        <p:txBody>
          <a:bodyPr wrap="square" lIns="0" rIns="0" tIns="0" bIns="0" anchor="ctr">
            <a:spAutoFit/>
          </a:bodyPr>
          <a:lstStyle/>
          <a:p>
            <a:pPr algn="ctr"/>
            <a:r>
              <a:rPr sz="2200" b="1" i="0">
                <a:solidFill>
                  <a:srgbClr val="FFFFFF"/>
                </a:solidFill>
                <a:latin typeface="Calibri"/>
              </a:rPr>
              <a:t>5</a:t>
            </a:r>
          </a:p>
        </p:txBody>
      </p:sp>
      <p:sp>
        <p:nvSpPr>
          <p:cNvPr id="19" name="TextBox 18"/>
          <p:cNvSpPr txBox="1"/>
          <p:nvPr/>
        </p:nvSpPr>
        <p:spPr>
          <a:xfrm>
            <a:off x="1371600" y="512064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The person who keeps the plot when things get hard.</a:t>
            </a:r>
          </a:p>
        </p:txBody>
      </p:sp>
      <p:sp>
        <p:nvSpPr>
          <p:cNvPr id="20" name="TextBox 19"/>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21" name="TextBox 20"/>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6 / 16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62828"/>
                </a:solidFill>
                <a:latin typeface="Calibri"/>
              </a:rPr>
              <a:t>SLIDE 7  ·  YOUR ROLE, PART 2</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C62828"/>
                </a:solidFill>
                <a:latin typeface="Calibri"/>
              </a:rPr>
              <a:t>A Coach IS NOT …</a:t>
            </a:r>
          </a:p>
        </p:txBody>
      </p:sp>
      <p:sp>
        <p:nvSpPr>
          <p:cNvPr id="5" name="Oval 4"/>
          <p:cNvSpPr/>
          <p:nvPr/>
        </p:nvSpPr>
        <p:spPr>
          <a:xfrm>
            <a:off x="640080" y="1920240"/>
            <a:ext cx="548640" cy="548640"/>
          </a:xfrm>
          <a:prstGeom prst="ellipse">
            <a:avLst/>
          </a:prstGeom>
          <a:solidFill>
            <a:srgbClr val="C628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920240"/>
            <a:ext cx="548640" cy="548640"/>
          </a:xfrm>
          <a:prstGeom prst="rect">
            <a:avLst/>
          </a:prstGeom>
          <a:noFill/>
        </p:spPr>
        <p:txBody>
          <a:bodyPr wrap="square" lIns="0" rIns="0" tIns="0" bIns="0" anchor="ctr">
            <a:spAutoFit/>
          </a:bodyPr>
          <a:lstStyle/>
          <a:p>
            <a:pPr algn="ctr"/>
            <a:r>
              <a:rPr sz="2200" b="1" i="0">
                <a:solidFill>
                  <a:srgbClr val="FFFFFF"/>
                </a:solidFill>
                <a:latin typeface="Calibri"/>
              </a:rPr>
              <a:t>✕</a:t>
            </a:r>
          </a:p>
        </p:txBody>
      </p:sp>
      <p:sp>
        <p:nvSpPr>
          <p:cNvPr id="7" name="TextBox 6"/>
          <p:cNvSpPr txBox="1"/>
          <p:nvPr/>
        </p:nvSpPr>
        <p:spPr>
          <a:xfrm>
            <a:off x="1371600" y="201168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A pastor. When a member is in crisis, you call me.</a:t>
            </a:r>
          </a:p>
        </p:txBody>
      </p:sp>
      <p:sp>
        <p:nvSpPr>
          <p:cNvPr id="8" name="Oval 7"/>
          <p:cNvSpPr/>
          <p:nvPr/>
        </p:nvSpPr>
        <p:spPr>
          <a:xfrm>
            <a:off x="640080" y="2697480"/>
            <a:ext cx="548640" cy="548640"/>
          </a:xfrm>
          <a:prstGeom prst="ellipse">
            <a:avLst/>
          </a:prstGeom>
          <a:solidFill>
            <a:srgbClr val="C628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697480"/>
            <a:ext cx="548640" cy="548640"/>
          </a:xfrm>
          <a:prstGeom prst="rect">
            <a:avLst/>
          </a:prstGeom>
          <a:noFill/>
        </p:spPr>
        <p:txBody>
          <a:bodyPr wrap="square" lIns="0" rIns="0" tIns="0" bIns="0" anchor="ctr">
            <a:spAutoFit/>
          </a:bodyPr>
          <a:lstStyle/>
          <a:p>
            <a:pPr algn="ctr"/>
            <a:r>
              <a:rPr sz="2200" b="1" i="0">
                <a:solidFill>
                  <a:srgbClr val="FFFFFF"/>
                </a:solidFill>
                <a:latin typeface="Calibri"/>
              </a:rPr>
              <a:t>✕</a:t>
            </a:r>
          </a:p>
        </p:txBody>
      </p:sp>
      <p:sp>
        <p:nvSpPr>
          <p:cNvPr id="10" name="TextBox 9"/>
          <p:cNvSpPr txBox="1"/>
          <p:nvPr/>
        </p:nvSpPr>
        <p:spPr>
          <a:xfrm>
            <a:off x="1371600" y="278892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A counselor. Refer, do not diagnose.</a:t>
            </a:r>
          </a:p>
        </p:txBody>
      </p:sp>
      <p:sp>
        <p:nvSpPr>
          <p:cNvPr id="11" name="Oval 10"/>
          <p:cNvSpPr/>
          <p:nvPr/>
        </p:nvSpPr>
        <p:spPr>
          <a:xfrm>
            <a:off x="640080" y="3474720"/>
            <a:ext cx="548640" cy="548640"/>
          </a:xfrm>
          <a:prstGeom prst="ellipse">
            <a:avLst/>
          </a:prstGeom>
          <a:solidFill>
            <a:srgbClr val="C628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3474720"/>
            <a:ext cx="548640" cy="548640"/>
          </a:xfrm>
          <a:prstGeom prst="rect">
            <a:avLst/>
          </a:prstGeom>
          <a:noFill/>
        </p:spPr>
        <p:txBody>
          <a:bodyPr wrap="square" lIns="0" rIns="0" tIns="0" bIns="0" anchor="ctr">
            <a:spAutoFit/>
          </a:bodyPr>
          <a:lstStyle/>
          <a:p>
            <a:pPr algn="ctr"/>
            <a:r>
              <a:rPr sz="2200" b="1" i="0">
                <a:solidFill>
                  <a:srgbClr val="FFFFFF"/>
                </a:solidFill>
                <a:latin typeface="Calibri"/>
              </a:rPr>
              <a:t>✕</a:t>
            </a:r>
          </a:p>
        </p:txBody>
      </p:sp>
      <p:sp>
        <p:nvSpPr>
          <p:cNvPr id="13" name="TextBox 12"/>
          <p:cNvSpPr txBox="1"/>
          <p:nvPr/>
        </p:nvSpPr>
        <p:spPr>
          <a:xfrm>
            <a:off x="1371600" y="356616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A theologian. “I do not know — let me ask” is a strong answer.</a:t>
            </a:r>
          </a:p>
        </p:txBody>
      </p:sp>
      <p:sp>
        <p:nvSpPr>
          <p:cNvPr id="14" name="Oval 13"/>
          <p:cNvSpPr/>
          <p:nvPr/>
        </p:nvSpPr>
        <p:spPr>
          <a:xfrm>
            <a:off x="640080" y="4251960"/>
            <a:ext cx="548640" cy="548640"/>
          </a:xfrm>
          <a:prstGeom prst="ellipse">
            <a:avLst/>
          </a:prstGeom>
          <a:solidFill>
            <a:srgbClr val="C628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40080" y="4251960"/>
            <a:ext cx="548640" cy="548640"/>
          </a:xfrm>
          <a:prstGeom prst="rect">
            <a:avLst/>
          </a:prstGeom>
          <a:noFill/>
        </p:spPr>
        <p:txBody>
          <a:bodyPr wrap="square" lIns="0" rIns="0" tIns="0" bIns="0" anchor="ctr">
            <a:spAutoFit/>
          </a:bodyPr>
          <a:lstStyle/>
          <a:p>
            <a:pPr algn="ctr"/>
            <a:r>
              <a:rPr sz="2200" b="1" i="0">
                <a:solidFill>
                  <a:srgbClr val="FFFFFF"/>
                </a:solidFill>
                <a:latin typeface="Calibri"/>
              </a:rPr>
              <a:t>✕</a:t>
            </a:r>
          </a:p>
        </p:txBody>
      </p:sp>
      <p:sp>
        <p:nvSpPr>
          <p:cNvPr id="16" name="TextBox 15"/>
          <p:cNvSpPr txBox="1"/>
          <p:nvPr/>
        </p:nvSpPr>
        <p:spPr>
          <a:xfrm>
            <a:off x="1371600" y="434340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A savior. The Spirit converts. You show up.</a:t>
            </a:r>
          </a:p>
        </p:txBody>
      </p:sp>
      <p:sp>
        <p:nvSpPr>
          <p:cNvPr id="17" name="Oval 16"/>
          <p:cNvSpPr/>
          <p:nvPr/>
        </p:nvSpPr>
        <p:spPr>
          <a:xfrm>
            <a:off x="640080" y="5029200"/>
            <a:ext cx="548640" cy="548640"/>
          </a:xfrm>
          <a:prstGeom prst="ellipse">
            <a:avLst/>
          </a:prstGeom>
          <a:solidFill>
            <a:srgbClr val="C628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5029200"/>
            <a:ext cx="548640" cy="548640"/>
          </a:xfrm>
          <a:prstGeom prst="rect">
            <a:avLst/>
          </a:prstGeom>
          <a:noFill/>
        </p:spPr>
        <p:txBody>
          <a:bodyPr wrap="square" lIns="0" rIns="0" tIns="0" bIns="0" anchor="ctr">
            <a:spAutoFit/>
          </a:bodyPr>
          <a:lstStyle/>
          <a:p>
            <a:pPr algn="ctr"/>
            <a:r>
              <a:rPr sz="2200" b="1" i="0">
                <a:solidFill>
                  <a:srgbClr val="FFFFFF"/>
                </a:solidFill>
                <a:latin typeface="Calibri"/>
              </a:rPr>
              <a:t>✕</a:t>
            </a:r>
          </a:p>
        </p:txBody>
      </p:sp>
      <p:sp>
        <p:nvSpPr>
          <p:cNvPr id="19" name="TextBox 18"/>
          <p:cNvSpPr txBox="1"/>
          <p:nvPr/>
        </p:nvSpPr>
        <p:spPr>
          <a:xfrm>
            <a:off x="1371600" y="5120640"/>
            <a:ext cx="10058400" cy="457200"/>
          </a:xfrm>
          <a:prstGeom prst="rect">
            <a:avLst/>
          </a:prstGeom>
          <a:noFill/>
        </p:spPr>
        <p:txBody>
          <a:bodyPr wrap="square" lIns="0" rIns="0" tIns="0" bIns="0" anchor="t">
            <a:spAutoFit/>
          </a:bodyPr>
          <a:lstStyle/>
          <a:p>
            <a:pPr algn="l">
              <a:lnSpc>
                <a:spcPct val="120000"/>
              </a:lnSpc>
            </a:pPr>
            <a:r>
              <a:rPr sz="1900" b="0" i="0">
                <a:solidFill>
                  <a:srgbClr val="1A1A1A"/>
                </a:solidFill>
                <a:latin typeface="Calibri"/>
              </a:rPr>
              <a:t>A performer. You do not need to fill silence — you need to listen.</a:t>
            </a:r>
          </a:p>
        </p:txBody>
      </p:sp>
      <p:sp>
        <p:nvSpPr>
          <p:cNvPr id="20" name="TextBox 19"/>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21" name="TextBox 20"/>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7 / 16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8  ·  YOUR SQUAD</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Meet your people. This week.</a:t>
            </a:r>
          </a:p>
        </p:txBody>
      </p:sp>
      <p:sp>
        <p:nvSpPr>
          <p:cNvPr id="5" name="TextBox 4"/>
          <p:cNvSpPr txBox="1"/>
          <p:nvPr/>
        </p:nvSpPr>
        <p:spPr>
          <a:xfrm>
            <a:off x="640080" y="1828800"/>
            <a:ext cx="5486400" cy="457200"/>
          </a:xfrm>
          <a:prstGeom prst="rect">
            <a:avLst/>
          </a:prstGeom>
          <a:noFill/>
        </p:spPr>
        <p:txBody>
          <a:bodyPr wrap="square" lIns="0" rIns="0" tIns="0" bIns="0" anchor="t">
            <a:spAutoFit/>
          </a:bodyPr>
          <a:lstStyle/>
          <a:p>
            <a:pPr algn="l"/>
            <a:r>
              <a:rPr sz="1600" b="1" i="0">
                <a:solidFill>
                  <a:srgbClr val="9C3622"/>
                </a:solidFill>
                <a:latin typeface="Calibri"/>
              </a:rPr>
              <a:t>The Ratio</a:t>
            </a:r>
          </a:p>
        </p:txBody>
      </p:sp>
      <p:sp>
        <p:nvSpPr>
          <p:cNvPr id="6" name="TextBox 5"/>
          <p:cNvSpPr txBox="1"/>
          <p:nvPr/>
        </p:nvSpPr>
        <p:spPr>
          <a:xfrm>
            <a:off x="640080" y="2331720"/>
            <a:ext cx="5486400" cy="2194560"/>
          </a:xfrm>
          <a:prstGeom prst="rect">
            <a:avLst/>
          </a:prstGeom>
          <a:noFill/>
        </p:spPr>
        <p:txBody>
          <a:bodyPr wrap="square" lIns="0" rIns="0" tIns="0" bIns="0" anchor="t">
            <a:spAutoFit/>
          </a:bodyPr>
          <a:lstStyle/>
          <a:p>
            <a:pPr algn="l">
              <a:lnSpc>
                <a:spcPct val="135000"/>
              </a:lnSpc>
            </a:pPr>
            <a:r>
              <a:rPr sz="1500" b="0" i="0">
                <a:solidFill>
                  <a:srgbClr val="1A1A1A"/>
                </a:solidFill>
                <a:latin typeface="Calibri"/>
              </a:rPr>
              <a:t>Every Coach anchors 3–5 Squad members. Not 8. Not 12. The point is depth, not headcount. You will know each member by name, style, and Three by the end of Week 1.</a:t>
            </a:r>
          </a:p>
        </p:txBody>
      </p:sp>
      <p:sp>
        <p:nvSpPr>
          <p:cNvPr id="7" name="TextBox 6"/>
          <p:cNvSpPr txBox="1"/>
          <p:nvPr/>
        </p:nvSpPr>
        <p:spPr>
          <a:xfrm>
            <a:off x="640080" y="4114800"/>
            <a:ext cx="5486400" cy="457200"/>
          </a:xfrm>
          <a:prstGeom prst="rect">
            <a:avLst/>
          </a:prstGeom>
          <a:noFill/>
        </p:spPr>
        <p:txBody>
          <a:bodyPr wrap="square" lIns="0" rIns="0" tIns="0" bIns="0" anchor="t">
            <a:spAutoFit/>
          </a:bodyPr>
          <a:lstStyle/>
          <a:p>
            <a:pPr algn="l"/>
            <a:r>
              <a:rPr sz="1600" b="1" i="0">
                <a:solidFill>
                  <a:srgbClr val="9C3622"/>
                </a:solidFill>
                <a:latin typeface="Calibri"/>
              </a:rPr>
              <a:t>Your First Move (This Week)</a:t>
            </a:r>
          </a:p>
        </p:txBody>
      </p:sp>
      <p:sp>
        <p:nvSpPr>
          <p:cNvPr id="8" name="TextBox 7"/>
          <p:cNvSpPr txBox="1"/>
          <p:nvPr/>
        </p:nvSpPr>
        <p:spPr>
          <a:xfrm>
            <a:off x="640080" y="4617720"/>
            <a:ext cx="5486400" cy="1463040"/>
          </a:xfrm>
          <a:prstGeom prst="rect">
            <a:avLst/>
          </a:prstGeom>
          <a:noFill/>
        </p:spPr>
        <p:txBody>
          <a:bodyPr wrap="square" lIns="0" rIns="0" tIns="0" bIns="0" anchor="t">
            <a:spAutoFit/>
          </a:bodyPr>
          <a:lstStyle/>
          <a:p>
            <a:pPr algn="l">
              <a:lnSpc>
                <a:spcPct val="135000"/>
              </a:lnSpc>
            </a:pPr>
            <a:r>
              <a:rPr sz="1400" b="0" i="0">
                <a:solidFill>
                  <a:srgbClr val="1A1A1A"/>
                </a:solidFill>
                <a:latin typeface="Calibri"/>
              </a:rPr>
              <a:t>1. Text every Squad member individually. Introduce yourself.
2. Set the day and time for your weekly Huddle.
3. Send the calendar invite.
4. Pray for each member by name.</a:t>
            </a:r>
          </a:p>
        </p:txBody>
      </p:sp>
      <p:sp>
        <p:nvSpPr>
          <p:cNvPr id="9" name="Rounded Rectangle 8"/>
          <p:cNvSpPr/>
          <p:nvPr/>
        </p:nvSpPr>
        <p:spPr>
          <a:xfrm>
            <a:off x="6858000" y="1828800"/>
            <a:ext cx="4846320" cy="4297680"/>
          </a:xfrm>
          <a:prstGeom prst="roundRect">
            <a:avLst>
              <a:gd name="adj" fmla="val 4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132320" y="2103120"/>
            <a:ext cx="4297680" cy="457200"/>
          </a:xfrm>
          <a:prstGeom prst="rect">
            <a:avLst/>
          </a:prstGeom>
          <a:noFill/>
        </p:spPr>
        <p:txBody>
          <a:bodyPr wrap="square" lIns="0" rIns="0" tIns="0" bIns="0" anchor="t">
            <a:spAutoFit/>
          </a:bodyPr>
          <a:lstStyle/>
          <a:p>
            <a:pPr algn="l"/>
            <a:r>
              <a:rPr sz="1100" b="1" i="0">
                <a:solidFill>
                  <a:srgbClr val="FFE3C0"/>
                </a:solidFill>
                <a:latin typeface="Calibri"/>
              </a:rPr>
              <a:t>SAMPLE FIRST TEXT</a:t>
            </a:r>
          </a:p>
        </p:txBody>
      </p:sp>
      <p:sp>
        <p:nvSpPr>
          <p:cNvPr id="11" name="TextBox 10"/>
          <p:cNvSpPr txBox="1"/>
          <p:nvPr/>
        </p:nvSpPr>
        <p:spPr>
          <a:xfrm>
            <a:off x="7132320" y="2606040"/>
            <a:ext cx="4297680" cy="3246120"/>
          </a:xfrm>
          <a:prstGeom prst="rect">
            <a:avLst/>
          </a:prstGeom>
          <a:noFill/>
        </p:spPr>
        <p:txBody>
          <a:bodyPr wrap="square" lIns="0" rIns="0" tIns="0" bIns="0" anchor="t">
            <a:spAutoFit/>
          </a:bodyPr>
          <a:lstStyle/>
          <a:p>
            <a:pPr algn="l">
              <a:lnSpc>
                <a:spcPct val="140000"/>
              </a:lnSpc>
            </a:pPr>
            <a:r>
              <a:rPr sz="1350" b="0" i="1">
                <a:solidFill>
                  <a:srgbClr val="FFFFFF"/>
                </a:solidFill>
                <a:latin typeface="Calibri"/>
              </a:rPr>
              <a:t>“Hey [Name] — it is Coach [You]. Selwyn asked me to anchor a small Squad for the Pull Up campaign, and you are on it. We meet 30 minutes a week for 8 weeks, starting the week of the launch. My only jobs are to listen, pray, and keep the group moving — no lectures. Text me back with the days that work for a weekly Huddle and I will send an invite. Looking forward.”</a:t>
            </a:r>
          </a:p>
        </p:txBody>
      </p:sp>
      <p:sp>
        <p:nvSpPr>
          <p:cNvPr id="12" name="TextBox 11"/>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13" name="TextBox 12"/>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8 / 16</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6F0E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457200"/>
            <a:ext cx="10058400" cy="365760"/>
          </a:xfrm>
          <a:prstGeom prst="rect">
            <a:avLst/>
          </a:prstGeom>
          <a:noFill/>
        </p:spPr>
        <p:txBody>
          <a:bodyPr wrap="square" lIns="0" rIns="0" tIns="0" bIns="0" anchor="t">
            <a:spAutoFit/>
          </a:bodyPr>
          <a:lstStyle/>
          <a:p>
            <a:pPr algn="l"/>
            <a:r>
              <a:rPr sz="1100" b="1" i="0">
                <a:solidFill>
                  <a:srgbClr val="C0432B"/>
                </a:solidFill>
                <a:latin typeface="Calibri"/>
              </a:rPr>
              <a:t>SLIDE 9  ·  THE RHYTHM</a:t>
            </a:r>
          </a:p>
        </p:txBody>
      </p:sp>
      <p:sp>
        <p:nvSpPr>
          <p:cNvPr id="4" name="TextBox 3"/>
          <p:cNvSpPr txBox="1"/>
          <p:nvPr/>
        </p:nvSpPr>
        <p:spPr>
          <a:xfrm>
            <a:off x="640080" y="777240"/>
            <a:ext cx="10972800" cy="822960"/>
          </a:xfrm>
          <a:prstGeom prst="rect">
            <a:avLst/>
          </a:prstGeom>
          <a:noFill/>
        </p:spPr>
        <p:txBody>
          <a:bodyPr wrap="square" lIns="0" rIns="0" tIns="0" bIns="0" anchor="t">
            <a:spAutoFit/>
          </a:bodyPr>
          <a:lstStyle/>
          <a:p>
            <a:pPr algn="l">
              <a:lnSpc>
                <a:spcPct val="105000"/>
              </a:lnSpc>
            </a:pPr>
            <a:r>
              <a:rPr sz="4000" b="1" i="0">
                <a:solidFill>
                  <a:srgbClr val="1D2A44"/>
                </a:solidFill>
                <a:latin typeface="Calibri"/>
              </a:rPr>
              <a:t>A week in the life of a Coach.</a:t>
            </a:r>
          </a:p>
        </p:txBody>
      </p:sp>
      <p:sp>
        <p:nvSpPr>
          <p:cNvPr id="5" name="Rounded Rectangle 4"/>
          <p:cNvSpPr/>
          <p:nvPr/>
        </p:nvSpPr>
        <p:spPr>
          <a:xfrm>
            <a:off x="640080" y="1920240"/>
            <a:ext cx="1280160" cy="731520"/>
          </a:xfrm>
          <a:prstGeom prst="roundRect">
            <a:avLst>
              <a:gd name="adj" fmla="val 15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920240"/>
            <a:ext cx="1280160" cy="731520"/>
          </a:xfrm>
          <a:prstGeom prst="rect">
            <a:avLst/>
          </a:prstGeom>
          <a:noFill/>
        </p:spPr>
        <p:txBody>
          <a:bodyPr wrap="square" lIns="0" rIns="0" tIns="0" bIns="0" anchor="ctr">
            <a:spAutoFit/>
          </a:bodyPr>
          <a:lstStyle/>
          <a:p>
            <a:pPr algn="ctr"/>
            <a:r>
              <a:rPr sz="1500" b="1" i="0">
                <a:solidFill>
                  <a:srgbClr val="FFFFFF"/>
                </a:solidFill>
                <a:latin typeface="Calibri"/>
              </a:rPr>
              <a:t>SUN</a:t>
            </a:r>
          </a:p>
        </p:txBody>
      </p:sp>
      <p:sp>
        <p:nvSpPr>
          <p:cNvPr id="7" name="TextBox 6"/>
          <p:cNvSpPr txBox="1"/>
          <p:nvPr/>
        </p:nvSpPr>
        <p:spPr>
          <a:xfrm>
            <a:off x="2103120" y="2103120"/>
            <a:ext cx="9601200" cy="457200"/>
          </a:xfrm>
          <a:prstGeom prst="rect">
            <a:avLst/>
          </a:prstGeom>
          <a:noFill/>
        </p:spPr>
        <p:txBody>
          <a:bodyPr wrap="square" lIns="0" rIns="0" tIns="0" bIns="0" anchor="t">
            <a:spAutoFit/>
          </a:bodyPr>
          <a:lstStyle/>
          <a:p>
            <a:pPr algn="l"/>
            <a:r>
              <a:rPr sz="1700" b="0" i="0">
                <a:solidFill>
                  <a:srgbClr val="1A1A1A"/>
                </a:solidFill>
                <a:latin typeface="Calibri"/>
              </a:rPr>
              <a:t>Sit with your Squad in service. Hear the week’s teaching.</a:t>
            </a:r>
          </a:p>
        </p:txBody>
      </p:sp>
      <p:sp>
        <p:nvSpPr>
          <p:cNvPr id="8" name="Rounded Rectangle 7"/>
          <p:cNvSpPr/>
          <p:nvPr/>
        </p:nvSpPr>
        <p:spPr>
          <a:xfrm>
            <a:off x="640080" y="2788920"/>
            <a:ext cx="1280160" cy="731520"/>
          </a:xfrm>
          <a:prstGeom prst="roundRect">
            <a:avLst>
              <a:gd name="adj" fmla="val 15000"/>
            </a:avLst>
          </a:prstGeom>
          <a:solidFill>
            <a:srgbClr val="C043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788920"/>
            <a:ext cx="1280160" cy="731520"/>
          </a:xfrm>
          <a:prstGeom prst="rect">
            <a:avLst/>
          </a:prstGeom>
          <a:noFill/>
        </p:spPr>
        <p:txBody>
          <a:bodyPr wrap="square" lIns="0" rIns="0" tIns="0" bIns="0" anchor="ctr">
            <a:spAutoFit/>
          </a:bodyPr>
          <a:lstStyle/>
          <a:p>
            <a:pPr algn="ctr"/>
            <a:r>
              <a:rPr sz="1500" b="1" i="0">
                <a:solidFill>
                  <a:srgbClr val="FFFFFF"/>
                </a:solidFill>
                <a:latin typeface="Calibri"/>
              </a:rPr>
              <a:t>MON</a:t>
            </a:r>
          </a:p>
        </p:txBody>
      </p:sp>
      <p:sp>
        <p:nvSpPr>
          <p:cNvPr id="10" name="TextBox 9"/>
          <p:cNvSpPr txBox="1"/>
          <p:nvPr/>
        </p:nvSpPr>
        <p:spPr>
          <a:xfrm>
            <a:off x="2103120" y="2971800"/>
            <a:ext cx="9601200" cy="457200"/>
          </a:xfrm>
          <a:prstGeom prst="rect">
            <a:avLst/>
          </a:prstGeom>
          <a:noFill/>
        </p:spPr>
        <p:txBody>
          <a:bodyPr wrap="square" lIns="0" rIns="0" tIns="0" bIns="0" anchor="t">
            <a:spAutoFit/>
          </a:bodyPr>
          <a:lstStyle/>
          <a:p>
            <a:pPr algn="l"/>
            <a:r>
              <a:rPr sz="1700" b="0" i="0">
                <a:solidFill>
                  <a:srgbClr val="1A1A1A"/>
                </a:solidFill>
                <a:latin typeface="Calibri"/>
              </a:rPr>
              <a:t>Text every Squad member: “how did Sunday land?”</a:t>
            </a:r>
          </a:p>
        </p:txBody>
      </p:sp>
      <p:sp>
        <p:nvSpPr>
          <p:cNvPr id="11" name="Rounded Rectangle 10"/>
          <p:cNvSpPr/>
          <p:nvPr/>
        </p:nvSpPr>
        <p:spPr>
          <a:xfrm>
            <a:off x="640080" y="3657600"/>
            <a:ext cx="1280160" cy="731520"/>
          </a:xfrm>
          <a:prstGeom prst="roundRect">
            <a:avLst>
              <a:gd name="adj" fmla="val 15000"/>
            </a:avLst>
          </a:prstGeom>
          <a:solidFill>
            <a:srgbClr val="9C362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3657600"/>
            <a:ext cx="1280160" cy="731520"/>
          </a:xfrm>
          <a:prstGeom prst="rect">
            <a:avLst/>
          </a:prstGeom>
          <a:noFill/>
        </p:spPr>
        <p:txBody>
          <a:bodyPr wrap="square" lIns="0" rIns="0" tIns="0" bIns="0" anchor="ctr">
            <a:spAutoFit/>
          </a:bodyPr>
          <a:lstStyle/>
          <a:p>
            <a:pPr algn="ctr"/>
            <a:r>
              <a:rPr sz="1500" b="1" i="0">
                <a:solidFill>
                  <a:srgbClr val="FFFFFF"/>
                </a:solidFill>
                <a:latin typeface="Calibri"/>
              </a:rPr>
              <a:t>MID</a:t>
            </a:r>
          </a:p>
        </p:txBody>
      </p:sp>
      <p:sp>
        <p:nvSpPr>
          <p:cNvPr id="13" name="TextBox 12"/>
          <p:cNvSpPr txBox="1"/>
          <p:nvPr/>
        </p:nvSpPr>
        <p:spPr>
          <a:xfrm>
            <a:off x="2103120" y="3840480"/>
            <a:ext cx="9601200" cy="457200"/>
          </a:xfrm>
          <a:prstGeom prst="rect">
            <a:avLst/>
          </a:prstGeom>
          <a:noFill/>
        </p:spPr>
        <p:txBody>
          <a:bodyPr wrap="square" lIns="0" rIns="0" tIns="0" bIns="0" anchor="t">
            <a:spAutoFit/>
          </a:bodyPr>
          <a:lstStyle/>
          <a:p>
            <a:pPr algn="l"/>
            <a:r>
              <a:rPr sz="1700" b="0" i="0">
                <a:solidFill>
                  <a:srgbClr val="1A1A1A"/>
                </a:solidFill>
                <a:latin typeface="Calibri"/>
              </a:rPr>
              <a:t>30-minute Squad Huddle. Report on the Three. Pray by name.</a:t>
            </a:r>
          </a:p>
        </p:txBody>
      </p:sp>
      <p:sp>
        <p:nvSpPr>
          <p:cNvPr id="14" name="Rounded Rectangle 13"/>
          <p:cNvSpPr/>
          <p:nvPr/>
        </p:nvSpPr>
        <p:spPr>
          <a:xfrm>
            <a:off x="640080" y="4526280"/>
            <a:ext cx="1280160" cy="731520"/>
          </a:xfrm>
          <a:prstGeom prst="roundRect">
            <a:avLst>
              <a:gd name="adj" fmla="val 15000"/>
            </a:avLst>
          </a:prstGeom>
          <a:solidFill>
            <a:srgbClr val="1D2A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40080" y="4526280"/>
            <a:ext cx="1280160" cy="731520"/>
          </a:xfrm>
          <a:prstGeom prst="rect">
            <a:avLst/>
          </a:prstGeom>
          <a:noFill/>
        </p:spPr>
        <p:txBody>
          <a:bodyPr wrap="square" lIns="0" rIns="0" tIns="0" bIns="0" anchor="ctr">
            <a:spAutoFit/>
          </a:bodyPr>
          <a:lstStyle/>
          <a:p>
            <a:pPr algn="ctr"/>
            <a:r>
              <a:rPr sz="1500" b="1" i="0">
                <a:solidFill>
                  <a:srgbClr val="FFFFFF"/>
                </a:solidFill>
                <a:latin typeface="Calibri"/>
              </a:rPr>
              <a:t>TUE</a:t>
            </a:r>
          </a:p>
        </p:txBody>
      </p:sp>
      <p:sp>
        <p:nvSpPr>
          <p:cNvPr id="16" name="TextBox 15"/>
          <p:cNvSpPr txBox="1"/>
          <p:nvPr/>
        </p:nvSpPr>
        <p:spPr>
          <a:xfrm>
            <a:off x="2103120" y="4709160"/>
            <a:ext cx="9601200" cy="457200"/>
          </a:xfrm>
          <a:prstGeom prst="rect">
            <a:avLst/>
          </a:prstGeom>
          <a:noFill/>
        </p:spPr>
        <p:txBody>
          <a:bodyPr wrap="square" lIns="0" rIns="0" tIns="0" bIns="0" anchor="t">
            <a:spAutoFit/>
          </a:bodyPr>
          <a:lstStyle/>
          <a:p>
            <a:pPr algn="l"/>
            <a:r>
              <a:rPr sz="1700" b="0" i="0">
                <a:solidFill>
                  <a:srgbClr val="1A1A1A"/>
                </a:solidFill>
                <a:latin typeface="Calibri"/>
              </a:rPr>
              <a:t>Send the three-line report to the Coordinator.</a:t>
            </a:r>
          </a:p>
        </p:txBody>
      </p:sp>
      <p:sp>
        <p:nvSpPr>
          <p:cNvPr id="17" name="Rounded Rectangle 16"/>
          <p:cNvSpPr/>
          <p:nvPr/>
        </p:nvSpPr>
        <p:spPr>
          <a:xfrm>
            <a:off x="640080" y="5394960"/>
            <a:ext cx="1280160" cy="731520"/>
          </a:xfrm>
          <a:prstGeom prst="roundRect">
            <a:avLst>
              <a:gd name="adj" fmla="val 15000"/>
            </a:avLst>
          </a:prstGeom>
          <a:solidFill>
            <a:srgbClr val="16213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5394960"/>
            <a:ext cx="1280160" cy="731520"/>
          </a:xfrm>
          <a:prstGeom prst="rect">
            <a:avLst/>
          </a:prstGeom>
          <a:noFill/>
        </p:spPr>
        <p:txBody>
          <a:bodyPr wrap="square" lIns="0" rIns="0" tIns="0" bIns="0" anchor="ctr">
            <a:spAutoFit/>
          </a:bodyPr>
          <a:lstStyle/>
          <a:p>
            <a:pPr algn="ctr"/>
            <a:r>
              <a:rPr sz="1500" b="1" i="0">
                <a:solidFill>
                  <a:srgbClr val="FFFFFF"/>
                </a:solidFill>
                <a:latin typeface="Calibri"/>
              </a:rPr>
              <a:t>DAILY</a:t>
            </a:r>
          </a:p>
        </p:txBody>
      </p:sp>
      <p:sp>
        <p:nvSpPr>
          <p:cNvPr id="19" name="TextBox 18"/>
          <p:cNvSpPr txBox="1"/>
          <p:nvPr/>
        </p:nvSpPr>
        <p:spPr>
          <a:xfrm>
            <a:off x="2103120" y="5577840"/>
            <a:ext cx="9601200" cy="457200"/>
          </a:xfrm>
          <a:prstGeom prst="rect">
            <a:avLst/>
          </a:prstGeom>
          <a:noFill/>
        </p:spPr>
        <p:txBody>
          <a:bodyPr wrap="square" lIns="0" rIns="0" tIns="0" bIns="0" anchor="t">
            <a:spAutoFit/>
          </a:bodyPr>
          <a:lstStyle/>
          <a:p>
            <a:pPr algn="l"/>
            <a:r>
              <a:rPr sz="1700" b="0" i="0">
                <a:solidFill>
                  <a:srgbClr val="1A1A1A"/>
                </a:solidFill>
                <a:latin typeface="Calibri"/>
              </a:rPr>
              <a:t>Pray for your Squad and their Threes. By name. 60 seconds.</a:t>
            </a:r>
          </a:p>
        </p:txBody>
      </p:sp>
      <p:sp>
        <p:nvSpPr>
          <p:cNvPr id="20" name="TextBox 19"/>
          <p:cNvSpPr txBox="1"/>
          <p:nvPr/>
        </p:nvSpPr>
        <p:spPr>
          <a:xfrm>
            <a:off x="640080" y="6126480"/>
            <a:ext cx="10972800" cy="457200"/>
          </a:xfrm>
          <a:prstGeom prst="rect">
            <a:avLst/>
          </a:prstGeom>
          <a:noFill/>
        </p:spPr>
        <p:txBody>
          <a:bodyPr wrap="square" lIns="0" rIns="0" tIns="0" bIns="0" anchor="t">
            <a:spAutoFit/>
          </a:bodyPr>
          <a:lstStyle/>
          <a:p>
            <a:pPr algn="ctr"/>
            <a:r>
              <a:rPr sz="1300" b="0" i="1">
                <a:solidFill>
                  <a:srgbClr val="9C3622"/>
                </a:solidFill>
                <a:latin typeface="Calibri"/>
              </a:rPr>
              <a:t>That is the whole rhythm. If you do these five, the campaign runs.</a:t>
            </a:r>
          </a:p>
        </p:txBody>
      </p:sp>
      <p:sp>
        <p:nvSpPr>
          <p:cNvPr id="21" name="TextBox 20"/>
          <p:cNvSpPr txBox="1"/>
          <p:nvPr/>
        </p:nvSpPr>
        <p:spPr>
          <a:xfrm>
            <a:off x="457200" y="6446520"/>
            <a:ext cx="11247120" cy="274320"/>
          </a:xfrm>
          <a:prstGeom prst="rect">
            <a:avLst/>
          </a:prstGeom>
          <a:noFill/>
        </p:spPr>
        <p:txBody>
          <a:bodyPr wrap="square" lIns="0" rIns="0" tIns="0" bIns="0" anchor="t">
            <a:spAutoFit/>
          </a:bodyPr>
          <a:lstStyle/>
          <a:p>
            <a:pPr algn="ctr"/>
            <a:r>
              <a:rPr sz="900" b="1" i="0">
                <a:solidFill>
                  <a:srgbClr val="555555"/>
                </a:solidFill>
                <a:latin typeface="Calibri"/>
              </a:rPr>
              <a:t>THE PULL UP MOVEMENT  ·  SELWYN DAVIS  ·  SERVANT CHURCH</a:t>
            </a:r>
          </a:p>
        </p:txBody>
      </p:sp>
      <p:sp>
        <p:nvSpPr>
          <p:cNvPr id="22" name="TextBox 21"/>
          <p:cNvSpPr txBox="1"/>
          <p:nvPr/>
        </p:nvSpPr>
        <p:spPr>
          <a:xfrm>
            <a:off x="11430000" y="228600"/>
            <a:ext cx="640080" cy="274320"/>
          </a:xfrm>
          <a:prstGeom prst="rect">
            <a:avLst/>
          </a:prstGeom>
          <a:noFill/>
        </p:spPr>
        <p:txBody>
          <a:bodyPr wrap="square" lIns="0" rIns="0" tIns="0" bIns="0" anchor="t">
            <a:spAutoFit/>
          </a:bodyPr>
          <a:lstStyle/>
          <a:p>
            <a:pPr algn="r"/>
            <a:r>
              <a:rPr sz="900" b="1" i="0">
                <a:solidFill>
                  <a:srgbClr val="555555"/>
                </a:solidFill>
                <a:latin typeface="Calibri"/>
              </a:rPr>
              <a:t>9 / 16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